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Default Extension="gif" ContentType="image/gif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3" r:id="rId1"/>
    <p:sldMasterId id="2147484463" r:id="rId2"/>
  </p:sldMasterIdLst>
  <p:notesMasterIdLst>
    <p:notesMasterId r:id="rId37"/>
  </p:notesMasterIdLst>
  <p:handoutMasterIdLst>
    <p:handoutMasterId r:id="rId38"/>
  </p:handoutMasterIdLst>
  <p:sldIdLst>
    <p:sldId id="459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50" r:id="rId30"/>
    <p:sldId id="451" r:id="rId31"/>
    <p:sldId id="452" r:id="rId32"/>
    <p:sldId id="453" r:id="rId33"/>
    <p:sldId id="455" r:id="rId34"/>
    <p:sldId id="457" r:id="rId35"/>
    <p:sldId id="458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clrMru>
    <a:srgbClr val="FF0000"/>
    <a:srgbClr val="CCECFF"/>
    <a:srgbClr val="FF7C80"/>
    <a:srgbClr val="FFD869"/>
    <a:srgbClr val="FFFF00"/>
    <a:srgbClr val="969696"/>
    <a:srgbClr val="F8F8F8"/>
    <a:srgbClr val="A6E4F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632" autoAdjust="0"/>
    <p:restoredTop sz="96660" autoAdjust="0"/>
  </p:normalViewPr>
  <p:slideViewPr>
    <p:cSldViewPr>
      <p:cViewPr varScale="1">
        <p:scale>
          <a:sx n="68" d="100"/>
          <a:sy n="68" d="100"/>
        </p:scale>
        <p:origin x="-1686" y="-96"/>
      </p:cViewPr>
      <p:guideLst>
        <p:guide orient="horz" pos="2160"/>
        <p:guide orient="horz" pos="30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32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7FDA20-5FEB-40B0-9085-08FCE719264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A2E6AC9-8376-43BB-ABC9-EE6E59C57037}">
      <dgm:prSet phldrT="[文本]" custT="1"/>
      <dgm:spPr>
        <a:solidFill>
          <a:srgbClr val="0070C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zh-CN" altLang="en-US" sz="2400" b="1" dirty="0" smtClean="0"/>
            <a:t>      套用</a:t>
          </a:r>
          <a:r>
            <a:rPr lang="en-US" altLang="zh-CN" sz="2400" b="1" dirty="0" smtClean="0"/>
            <a:t>while</a:t>
          </a:r>
          <a:r>
            <a:rPr lang="zh-CN" altLang="en-US" sz="2400" b="1" dirty="0" smtClean="0"/>
            <a:t>语法写出代码</a:t>
          </a:r>
          <a:endParaRPr lang="zh-CN" altLang="en-US" sz="2400" b="1" dirty="0"/>
        </a:p>
      </dgm:t>
    </dgm:pt>
    <dgm:pt modelId="{61EB136B-22C3-4EC3-B21D-C6354F671EC5}" type="sibTrans" cxnId="{C757B789-E4B2-4BD1-8CE1-257CE501563E}">
      <dgm:prSet/>
      <dgm:spPr/>
      <dgm:t>
        <a:bodyPr/>
        <a:lstStyle/>
        <a:p>
          <a:endParaRPr lang="zh-CN" altLang="en-US" b="1"/>
        </a:p>
      </dgm:t>
    </dgm:pt>
    <dgm:pt modelId="{FDDB8B70-BFB8-41A6-9AB3-6E26F073E03C}" type="parTrans" cxnId="{C757B789-E4B2-4BD1-8CE1-257CE501563E}">
      <dgm:prSet/>
      <dgm:spPr/>
      <dgm:t>
        <a:bodyPr/>
        <a:lstStyle/>
        <a:p>
          <a:endParaRPr lang="zh-CN" altLang="en-US" b="1"/>
        </a:p>
      </dgm:t>
    </dgm:pt>
    <dgm:pt modelId="{5E3D27E7-5169-496E-98D0-82569438029E}" type="pres">
      <dgm:prSet presAssocID="{A27FDA20-5FEB-40B0-9085-08FCE7192649}" presName="Name0" presStyleCnt="0">
        <dgm:presLayoutVars>
          <dgm:dir/>
          <dgm:resizeHandles val="exact"/>
        </dgm:presLayoutVars>
      </dgm:prSet>
      <dgm:spPr/>
    </dgm:pt>
    <dgm:pt modelId="{09B5AA69-B89D-42A7-83BE-C70679FA2039}" type="pres">
      <dgm:prSet presAssocID="{1A2E6AC9-8376-43BB-ABC9-EE6E59C57037}" presName="parTxOnly" presStyleLbl="node1" presStyleIdx="0" presStyleCnt="1" custScaleX="100098" custLinFactY="25000" custLinFactNeighborX="340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757B789-E4B2-4BD1-8CE1-257CE501563E}" srcId="{A27FDA20-5FEB-40B0-9085-08FCE7192649}" destId="{1A2E6AC9-8376-43BB-ABC9-EE6E59C57037}" srcOrd="0" destOrd="0" parTransId="{FDDB8B70-BFB8-41A6-9AB3-6E26F073E03C}" sibTransId="{61EB136B-22C3-4EC3-B21D-C6354F671EC5}"/>
    <dgm:cxn modelId="{F535767D-012E-417C-B97F-42B994C91B28}" type="presOf" srcId="{A27FDA20-5FEB-40B0-9085-08FCE7192649}" destId="{5E3D27E7-5169-496E-98D0-82569438029E}" srcOrd="0" destOrd="0" presId="urn:microsoft.com/office/officeart/2005/8/layout/hChevron3"/>
    <dgm:cxn modelId="{6A93EA74-8EBC-4C17-85EE-6925BCDE66CE}" type="presOf" srcId="{1A2E6AC9-8376-43BB-ABC9-EE6E59C57037}" destId="{09B5AA69-B89D-42A7-83BE-C70679FA2039}" srcOrd="0" destOrd="0" presId="urn:microsoft.com/office/officeart/2005/8/layout/hChevron3"/>
    <dgm:cxn modelId="{77A80AB0-360A-4767-BCC3-8D0819F04FC2}" type="presParOf" srcId="{5E3D27E7-5169-496E-98D0-82569438029E}" destId="{09B5AA69-B89D-42A7-83BE-C70679FA2039}" srcOrd="0" destOrd="0" presId="urn:microsoft.com/office/officeart/2005/8/layout/hChevron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7FDA20-5FEB-40B0-9085-08FCE719264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A2E6AC9-8376-43BB-ABC9-EE6E59C57037}">
      <dgm:prSet phldrT="[文本]" custT="1"/>
      <dgm:spPr>
        <a:solidFill>
          <a:srgbClr val="0070C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zh-CN" altLang="en-US" sz="2400" b="1" dirty="0" smtClean="0"/>
            <a:t>      </a:t>
          </a:r>
          <a:r>
            <a:rPr lang="zh-CN" altLang="en-US" sz="2400" b="1" dirty="0" smtClean="0">
              <a:ea typeface="黑体" pitchFamily="2" charset="-122"/>
            </a:rPr>
            <a:t>确定循环条件和循环操作</a:t>
          </a:r>
          <a:endParaRPr lang="zh-CN" altLang="en-US" sz="2400" b="1" dirty="0"/>
        </a:p>
      </dgm:t>
    </dgm:pt>
    <dgm:pt modelId="{61EB136B-22C3-4EC3-B21D-C6354F671EC5}" type="sibTrans" cxnId="{C757B789-E4B2-4BD1-8CE1-257CE501563E}">
      <dgm:prSet/>
      <dgm:spPr/>
      <dgm:t>
        <a:bodyPr/>
        <a:lstStyle/>
        <a:p>
          <a:endParaRPr lang="zh-CN" altLang="en-US" b="1"/>
        </a:p>
      </dgm:t>
    </dgm:pt>
    <dgm:pt modelId="{FDDB8B70-BFB8-41A6-9AB3-6E26F073E03C}" type="parTrans" cxnId="{C757B789-E4B2-4BD1-8CE1-257CE501563E}">
      <dgm:prSet/>
      <dgm:spPr/>
      <dgm:t>
        <a:bodyPr/>
        <a:lstStyle/>
        <a:p>
          <a:endParaRPr lang="zh-CN" altLang="en-US" b="1"/>
        </a:p>
      </dgm:t>
    </dgm:pt>
    <dgm:pt modelId="{5E3D27E7-5169-496E-98D0-82569438029E}" type="pres">
      <dgm:prSet presAssocID="{A27FDA20-5FEB-40B0-9085-08FCE7192649}" presName="Name0" presStyleCnt="0">
        <dgm:presLayoutVars>
          <dgm:dir/>
          <dgm:resizeHandles val="exact"/>
        </dgm:presLayoutVars>
      </dgm:prSet>
      <dgm:spPr/>
    </dgm:pt>
    <dgm:pt modelId="{09B5AA69-B89D-42A7-83BE-C70679FA2039}" type="pres">
      <dgm:prSet presAssocID="{1A2E6AC9-8376-43BB-ABC9-EE6E59C57037}" presName="parTxOnly" presStyleLbl="node1" presStyleIdx="0" presStyleCnt="1" custScaleX="100098" custLinFactNeighborX="-10414" custLinFactNeighborY="125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5BE8DD7-686F-45A1-B65C-0DF9E9DD63EE}" type="presOf" srcId="{A27FDA20-5FEB-40B0-9085-08FCE7192649}" destId="{5E3D27E7-5169-496E-98D0-82569438029E}" srcOrd="0" destOrd="0" presId="urn:microsoft.com/office/officeart/2005/8/layout/hChevron3"/>
    <dgm:cxn modelId="{C757B789-E4B2-4BD1-8CE1-257CE501563E}" srcId="{A27FDA20-5FEB-40B0-9085-08FCE7192649}" destId="{1A2E6AC9-8376-43BB-ABC9-EE6E59C57037}" srcOrd="0" destOrd="0" parTransId="{FDDB8B70-BFB8-41A6-9AB3-6E26F073E03C}" sibTransId="{61EB136B-22C3-4EC3-B21D-C6354F671EC5}"/>
    <dgm:cxn modelId="{BC74390F-9295-480B-90E6-16E7860BD1C8}" type="presOf" srcId="{1A2E6AC9-8376-43BB-ABC9-EE6E59C57037}" destId="{09B5AA69-B89D-42A7-83BE-C70679FA2039}" srcOrd="0" destOrd="0" presId="urn:microsoft.com/office/officeart/2005/8/layout/hChevron3"/>
    <dgm:cxn modelId="{1F92E89A-9724-4A17-9A60-8A599196D330}" type="presParOf" srcId="{5E3D27E7-5169-496E-98D0-82569438029E}" destId="{09B5AA69-B89D-42A7-83BE-C70679FA2039}" srcOrd="0" destOrd="0" presId="urn:microsoft.com/office/officeart/2005/8/layout/hChevron3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7FDA20-5FEB-40B0-9085-08FCE719264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A2E6AC9-8376-43BB-ABC9-EE6E59C57037}">
      <dgm:prSet phldrT="[文本]" custT="1"/>
      <dgm:spPr>
        <a:solidFill>
          <a:srgbClr val="0070C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zh-CN" altLang="en-US" sz="2400" b="1" dirty="0" smtClean="0"/>
            <a:t>      </a:t>
          </a:r>
          <a:r>
            <a:rPr lang="zh-CN" altLang="en-US" sz="2400" b="1" dirty="0" smtClean="0">
              <a:ea typeface="黑体" pitchFamily="2" charset="-122"/>
            </a:rPr>
            <a:t>检查循环是否能够退出</a:t>
          </a:r>
          <a:endParaRPr lang="zh-CN" altLang="en-US" sz="2400" b="1" dirty="0"/>
        </a:p>
      </dgm:t>
    </dgm:pt>
    <dgm:pt modelId="{61EB136B-22C3-4EC3-B21D-C6354F671EC5}" type="sibTrans" cxnId="{C757B789-E4B2-4BD1-8CE1-257CE501563E}">
      <dgm:prSet/>
      <dgm:spPr/>
      <dgm:t>
        <a:bodyPr/>
        <a:lstStyle/>
        <a:p>
          <a:endParaRPr lang="zh-CN" altLang="en-US" b="1"/>
        </a:p>
      </dgm:t>
    </dgm:pt>
    <dgm:pt modelId="{FDDB8B70-BFB8-41A6-9AB3-6E26F073E03C}" type="parTrans" cxnId="{C757B789-E4B2-4BD1-8CE1-257CE501563E}">
      <dgm:prSet/>
      <dgm:spPr/>
      <dgm:t>
        <a:bodyPr/>
        <a:lstStyle/>
        <a:p>
          <a:endParaRPr lang="zh-CN" altLang="en-US" b="1"/>
        </a:p>
      </dgm:t>
    </dgm:pt>
    <dgm:pt modelId="{5E3D27E7-5169-496E-98D0-82569438029E}" type="pres">
      <dgm:prSet presAssocID="{A27FDA20-5FEB-40B0-9085-08FCE7192649}" presName="Name0" presStyleCnt="0">
        <dgm:presLayoutVars>
          <dgm:dir/>
          <dgm:resizeHandles val="exact"/>
        </dgm:presLayoutVars>
      </dgm:prSet>
      <dgm:spPr/>
    </dgm:pt>
    <dgm:pt modelId="{09B5AA69-B89D-42A7-83BE-C70679FA2039}" type="pres">
      <dgm:prSet presAssocID="{1A2E6AC9-8376-43BB-ABC9-EE6E59C57037}" presName="parTxOnly" presStyleLbl="node1" presStyleIdx="0" presStyleCnt="1" custScaleX="100098" custLinFactY="-51666" custLinFactNeighborX="-279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E18E06-5435-4D92-981A-1E4CA8C85961}" type="presOf" srcId="{1A2E6AC9-8376-43BB-ABC9-EE6E59C57037}" destId="{09B5AA69-B89D-42A7-83BE-C70679FA2039}" srcOrd="0" destOrd="0" presId="urn:microsoft.com/office/officeart/2005/8/layout/hChevron3"/>
    <dgm:cxn modelId="{C757B789-E4B2-4BD1-8CE1-257CE501563E}" srcId="{A27FDA20-5FEB-40B0-9085-08FCE7192649}" destId="{1A2E6AC9-8376-43BB-ABC9-EE6E59C57037}" srcOrd="0" destOrd="0" parTransId="{FDDB8B70-BFB8-41A6-9AB3-6E26F073E03C}" sibTransId="{61EB136B-22C3-4EC3-B21D-C6354F671EC5}"/>
    <dgm:cxn modelId="{AD6830CB-9A61-449B-B854-0983F803F5C6}" type="presOf" srcId="{A27FDA20-5FEB-40B0-9085-08FCE7192649}" destId="{5E3D27E7-5169-496E-98D0-82569438029E}" srcOrd="0" destOrd="0" presId="urn:microsoft.com/office/officeart/2005/8/layout/hChevron3"/>
    <dgm:cxn modelId="{A45BAA6B-95A5-4A30-9F91-AAFEB0B8A9D3}" type="presParOf" srcId="{5E3D27E7-5169-496E-98D0-82569438029E}" destId="{09B5AA69-B89D-42A7-83BE-C70679FA2039}" srcOrd="0" destOrd="0" presId="urn:microsoft.com/office/officeart/2005/8/layout/hChevron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E1AD12-5113-4DC1-820E-CDC2995E8A6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3F9A359-6017-4A8A-8A71-439965ED72D2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zh-CN" altLang="en-US" b="1" dirty="0" smtClean="0">
              <a:ea typeface="黑体" pitchFamily="2" charset="-122"/>
            </a:rPr>
            <a:t>逐条语句执行程序</a:t>
          </a:r>
          <a:endParaRPr lang="en-US" b="1" dirty="0"/>
        </a:p>
      </dgm:t>
    </dgm:pt>
    <dgm:pt modelId="{94A4930B-82CA-469A-859E-1662DFD2221B}" type="parTrans" cxnId="{FFB0AD5B-95BD-44B0-9922-E4159EABDFCB}">
      <dgm:prSet/>
      <dgm:spPr/>
      <dgm:t>
        <a:bodyPr/>
        <a:lstStyle/>
        <a:p>
          <a:endParaRPr lang="zh-CN" altLang="en-US"/>
        </a:p>
      </dgm:t>
    </dgm:pt>
    <dgm:pt modelId="{E2AF1A64-DAD2-463C-A30E-3BDEAF19CA82}" type="sibTrans" cxnId="{FFB0AD5B-95BD-44B0-9922-E4159EABDFCB}">
      <dgm:prSet/>
      <dgm:spPr>
        <a:solidFill>
          <a:srgbClr val="0070C0"/>
        </a:solidFill>
      </dgm:spPr>
      <dgm:t>
        <a:bodyPr/>
        <a:lstStyle/>
        <a:p>
          <a:endParaRPr lang="zh-CN" altLang="en-US"/>
        </a:p>
      </dgm:t>
    </dgm:pt>
    <dgm:pt modelId="{60B7A184-E85E-42F2-8DD9-745FDE2F7A38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zh-CN" altLang="zh-CN" b="1" dirty="0" smtClean="0">
              <a:ea typeface="黑体" pitchFamily="2" charset="-122"/>
            </a:rPr>
            <a:t>观察程序执行情况</a:t>
          </a:r>
          <a:endParaRPr lang="en-US" b="1" dirty="0"/>
        </a:p>
      </dgm:t>
    </dgm:pt>
    <dgm:pt modelId="{97B743D5-2D3C-44C6-BE00-E72D8908A3B5}" type="parTrans" cxnId="{622E0605-AD38-4D78-9034-0A12BD6BEB7C}">
      <dgm:prSet/>
      <dgm:spPr/>
      <dgm:t>
        <a:bodyPr/>
        <a:lstStyle/>
        <a:p>
          <a:endParaRPr lang="zh-CN" altLang="en-US"/>
        </a:p>
      </dgm:t>
    </dgm:pt>
    <dgm:pt modelId="{62D3E85F-315A-4119-AE6E-AA15CAC4B4B6}" type="sibTrans" cxnId="{622E0605-AD38-4D78-9034-0A12BD6BEB7C}">
      <dgm:prSet/>
      <dgm:spPr>
        <a:solidFill>
          <a:srgbClr val="0070C0"/>
        </a:solidFill>
      </dgm:spPr>
      <dgm:t>
        <a:bodyPr/>
        <a:lstStyle/>
        <a:p>
          <a:endParaRPr lang="zh-CN" altLang="en-US"/>
        </a:p>
      </dgm:t>
    </dgm:pt>
    <dgm:pt modelId="{C4CAAD00-6FDC-4857-8CBC-D4A95556F0E4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zh-CN" altLang="zh-CN" b="1" dirty="0" smtClean="0">
              <a:ea typeface="黑体" pitchFamily="2" charset="-122"/>
            </a:rPr>
            <a:t>发现问题</a:t>
          </a:r>
          <a:endParaRPr lang="en-US" b="1" dirty="0"/>
        </a:p>
      </dgm:t>
    </dgm:pt>
    <dgm:pt modelId="{54A2440D-2577-41D8-913D-1C360F5C2C5C}" type="parTrans" cxnId="{C2EEF816-4CB3-4DBA-8687-DCBCE6F9334F}">
      <dgm:prSet/>
      <dgm:spPr/>
      <dgm:t>
        <a:bodyPr/>
        <a:lstStyle/>
        <a:p>
          <a:endParaRPr lang="zh-CN" altLang="en-US"/>
        </a:p>
      </dgm:t>
    </dgm:pt>
    <dgm:pt modelId="{CCA30ADE-6BE1-4624-B8D6-C8998219D96F}" type="sibTrans" cxnId="{C2EEF816-4CB3-4DBA-8687-DCBCE6F9334F}">
      <dgm:prSet/>
      <dgm:spPr>
        <a:solidFill>
          <a:srgbClr val="0070C0"/>
        </a:solidFill>
      </dgm:spPr>
      <dgm:t>
        <a:bodyPr/>
        <a:lstStyle/>
        <a:p>
          <a:endParaRPr lang="zh-CN" altLang="en-US"/>
        </a:p>
      </dgm:t>
    </dgm:pt>
    <dgm:pt modelId="{A3A423E3-ACC9-4A14-98AB-D9F524C707E3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zh-CN" altLang="zh-CN" b="1" dirty="0" smtClean="0">
              <a:ea typeface="黑体" pitchFamily="2" charset="-122"/>
            </a:rPr>
            <a:t>解决问题</a:t>
          </a:r>
          <a:endParaRPr lang="en-US" b="1" dirty="0"/>
        </a:p>
      </dgm:t>
    </dgm:pt>
    <dgm:pt modelId="{121A6C15-B410-4E41-9C05-694B1DA2200C}" type="parTrans" cxnId="{C41831F4-4B6A-4A25-A112-70BC88575EE4}">
      <dgm:prSet/>
      <dgm:spPr/>
      <dgm:t>
        <a:bodyPr/>
        <a:lstStyle/>
        <a:p>
          <a:endParaRPr lang="zh-CN" altLang="en-US"/>
        </a:p>
      </dgm:t>
    </dgm:pt>
    <dgm:pt modelId="{35B5B0D6-4A25-4B26-8294-204980E3ECF7}" type="sibTrans" cxnId="{C41831F4-4B6A-4A25-A112-70BC88575EE4}">
      <dgm:prSet/>
      <dgm:spPr/>
      <dgm:t>
        <a:bodyPr/>
        <a:lstStyle/>
        <a:p>
          <a:endParaRPr lang="zh-CN" altLang="en-US"/>
        </a:p>
      </dgm:t>
    </dgm:pt>
    <dgm:pt modelId="{946AB1F5-AFA6-407B-BD2C-9946AB463D1A}" type="pres">
      <dgm:prSet presAssocID="{E3E1AD12-5113-4DC1-820E-CDC2995E8A6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85B3497-F806-4732-BDBB-75C832824117}" type="pres">
      <dgm:prSet presAssocID="{23F9A359-6017-4A8A-8A71-439965ED72D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54CC4A-3654-48B0-AFEF-E1767C56F769}" type="pres">
      <dgm:prSet presAssocID="{E2AF1A64-DAD2-463C-A30E-3BDEAF19CA82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AF0A22C-F716-4D95-947F-6B35C81539C7}" type="pres">
      <dgm:prSet presAssocID="{E2AF1A64-DAD2-463C-A30E-3BDEAF19CA82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0910197F-1359-491F-9AFF-6D84CABE9A7A}" type="pres">
      <dgm:prSet presAssocID="{60B7A184-E85E-42F2-8DD9-745FDE2F7A3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E034EE-E5B1-481C-A812-B46CF0F3FFBE}" type="pres">
      <dgm:prSet presAssocID="{62D3E85F-315A-4119-AE6E-AA15CAC4B4B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2908542C-55AC-43E3-8505-9CC197117C24}" type="pres">
      <dgm:prSet presAssocID="{62D3E85F-315A-4119-AE6E-AA15CAC4B4B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67B74A2D-D5D4-44EA-8B2A-90C60478F988}" type="pres">
      <dgm:prSet presAssocID="{C4CAAD00-6FDC-4857-8CBC-D4A95556F0E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837E3B-5592-4AF4-9C57-9F0B605D3C4C}" type="pres">
      <dgm:prSet presAssocID="{CCA30ADE-6BE1-4624-B8D6-C8998219D96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2164279A-05E7-4632-A17D-4DA5C19D4B55}" type="pres">
      <dgm:prSet presAssocID="{CCA30ADE-6BE1-4624-B8D6-C8998219D96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6E163ED9-38AB-4567-9340-9E845A16C62D}" type="pres">
      <dgm:prSet presAssocID="{A3A423E3-ACC9-4A14-98AB-D9F524C707E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6182249-8DD0-4441-82F1-13E745099141}" type="presOf" srcId="{E2AF1A64-DAD2-463C-A30E-3BDEAF19CA82}" destId="{FAF0A22C-F716-4D95-947F-6B35C81539C7}" srcOrd="1" destOrd="0" presId="urn:microsoft.com/office/officeart/2005/8/layout/process1"/>
    <dgm:cxn modelId="{622E0605-AD38-4D78-9034-0A12BD6BEB7C}" srcId="{E3E1AD12-5113-4DC1-820E-CDC2995E8A6F}" destId="{60B7A184-E85E-42F2-8DD9-745FDE2F7A38}" srcOrd="1" destOrd="0" parTransId="{97B743D5-2D3C-44C6-BE00-E72D8908A3B5}" sibTransId="{62D3E85F-315A-4119-AE6E-AA15CAC4B4B6}"/>
    <dgm:cxn modelId="{E85C1B8F-CD07-471C-BAE7-1DE1E2395176}" type="presOf" srcId="{62D3E85F-315A-4119-AE6E-AA15CAC4B4B6}" destId="{4EE034EE-E5B1-481C-A812-B46CF0F3FFBE}" srcOrd="0" destOrd="0" presId="urn:microsoft.com/office/officeart/2005/8/layout/process1"/>
    <dgm:cxn modelId="{C2EEF816-4CB3-4DBA-8687-DCBCE6F9334F}" srcId="{E3E1AD12-5113-4DC1-820E-CDC2995E8A6F}" destId="{C4CAAD00-6FDC-4857-8CBC-D4A95556F0E4}" srcOrd="2" destOrd="0" parTransId="{54A2440D-2577-41D8-913D-1C360F5C2C5C}" sibTransId="{CCA30ADE-6BE1-4624-B8D6-C8998219D96F}"/>
    <dgm:cxn modelId="{B23EAF8E-8E23-45E3-AF13-812C014C394C}" type="presOf" srcId="{23F9A359-6017-4A8A-8A71-439965ED72D2}" destId="{585B3497-F806-4732-BDBB-75C832824117}" srcOrd="0" destOrd="0" presId="urn:microsoft.com/office/officeart/2005/8/layout/process1"/>
    <dgm:cxn modelId="{C41831F4-4B6A-4A25-A112-70BC88575EE4}" srcId="{E3E1AD12-5113-4DC1-820E-CDC2995E8A6F}" destId="{A3A423E3-ACC9-4A14-98AB-D9F524C707E3}" srcOrd="3" destOrd="0" parTransId="{121A6C15-B410-4E41-9C05-694B1DA2200C}" sibTransId="{35B5B0D6-4A25-4B26-8294-204980E3ECF7}"/>
    <dgm:cxn modelId="{4D04FC9B-7C0D-4CE6-925B-933055C378DF}" type="presOf" srcId="{C4CAAD00-6FDC-4857-8CBC-D4A95556F0E4}" destId="{67B74A2D-D5D4-44EA-8B2A-90C60478F988}" srcOrd="0" destOrd="0" presId="urn:microsoft.com/office/officeart/2005/8/layout/process1"/>
    <dgm:cxn modelId="{7383DF90-9F67-4941-87B0-A11BB18FD5B2}" type="presOf" srcId="{62D3E85F-315A-4119-AE6E-AA15CAC4B4B6}" destId="{2908542C-55AC-43E3-8505-9CC197117C24}" srcOrd="1" destOrd="0" presId="urn:microsoft.com/office/officeart/2005/8/layout/process1"/>
    <dgm:cxn modelId="{1A79D52D-7332-4149-9774-A364C73F96EF}" type="presOf" srcId="{A3A423E3-ACC9-4A14-98AB-D9F524C707E3}" destId="{6E163ED9-38AB-4567-9340-9E845A16C62D}" srcOrd="0" destOrd="0" presId="urn:microsoft.com/office/officeart/2005/8/layout/process1"/>
    <dgm:cxn modelId="{47B125D4-3A28-4507-B93B-4A51F89A086B}" type="presOf" srcId="{CCA30ADE-6BE1-4624-B8D6-C8998219D96F}" destId="{9F837E3B-5592-4AF4-9C57-9F0B605D3C4C}" srcOrd="0" destOrd="0" presId="urn:microsoft.com/office/officeart/2005/8/layout/process1"/>
    <dgm:cxn modelId="{0E2AA368-7569-4B24-8097-F2675110DD0B}" type="presOf" srcId="{E3E1AD12-5113-4DC1-820E-CDC2995E8A6F}" destId="{946AB1F5-AFA6-407B-BD2C-9946AB463D1A}" srcOrd="0" destOrd="0" presId="urn:microsoft.com/office/officeart/2005/8/layout/process1"/>
    <dgm:cxn modelId="{FFB0AD5B-95BD-44B0-9922-E4159EABDFCB}" srcId="{E3E1AD12-5113-4DC1-820E-CDC2995E8A6F}" destId="{23F9A359-6017-4A8A-8A71-439965ED72D2}" srcOrd="0" destOrd="0" parTransId="{94A4930B-82CA-469A-859E-1662DFD2221B}" sibTransId="{E2AF1A64-DAD2-463C-A30E-3BDEAF19CA82}"/>
    <dgm:cxn modelId="{6C687A92-AE1B-4315-90C8-CFA8C23FAAA2}" type="presOf" srcId="{CCA30ADE-6BE1-4624-B8D6-C8998219D96F}" destId="{2164279A-05E7-4632-A17D-4DA5C19D4B55}" srcOrd="1" destOrd="0" presId="urn:microsoft.com/office/officeart/2005/8/layout/process1"/>
    <dgm:cxn modelId="{21DBB4E3-3946-420D-8CB0-293113FCCB07}" type="presOf" srcId="{60B7A184-E85E-42F2-8DD9-745FDE2F7A38}" destId="{0910197F-1359-491F-9AFF-6D84CABE9A7A}" srcOrd="0" destOrd="0" presId="urn:microsoft.com/office/officeart/2005/8/layout/process1"/>
    <dgm:cxn modelId="{E6938D5B-06F6-4663-B9AC-D4224C1A3253}" type="presOf" srcId="{E2AF1A64-DAD2-463C-A30E-3BDEAF19CA82}" destId="{C654CC4A-3654-48B0-AFEF-E1767C56F769}" srcOrd="0" destOrd="0" presId="urn:microsoft.com/office/officeart/2005/8/layout/process1"/>
    <dgm:cxn modelId="{DC294925-74CF-42B0-BACD-312200BB3616}" type="presParOf" srcId="{946AB1F5-AFA6-407B-BD2C-9946AB463D1A}" destId="{585B3497-F806-4732-BDBB-75C832824117}" srcOrd="0" destOrd="0" presId="urn:microsoft.com/office/officeart/2005/8/layout/process1"/>
    <dgm:cxn modelId="{CA330ECE-8648-4806-98B6-17CC5681E503}" type="presParOf" srcId="{946AB1F5-AFA6-407B-BD2C-9946AB463D1A}" destId="{C654CC4A-3654-48B0-AFEF-E1767C56F769}" srcOrd="1" destOrd="0" presId="urn:microsoft.com/office/officeart/2005/8/layout/process1"/>
    <dgm:cxn modelId="{B1C32707-83FD-48D3-9419-2422E7EE3CE5}" type="presParOf" srcId="{C654CC4A-3654-48B0-AFEF-E1767C56F769}" destId="{FAF0A22C-F716-4D95-947F-6B35C81539C7}" srcOrd="0" destOrd="0" presId="urn:microsoft.com/office/officeart/2005/8/layout/process1"/>
    <dgm:cxn modelId="{CB10DA36-0071-41C2-897B-51093B8CAB06}" type="presParOf" srcId="{946AB1F5-AFA6-407B-BD2C-9946AB463D1A}" destId="{0910197F-1359-491F-9AFF-6D84CABE9A7A}" srcOrd="2" destOrd="0" presId="urn:microsoft.com/office/officeart/2005/8/layout/process1"/>
    <dgm:cxn modelId="{415785C7-D641-4B8D-87DE-AB7AA848DCD9}" type="presParOf" srcId="{946AB1F5-AFA6-407B-BD2C-9946AB463D1A}" destId="{4EE034EE-E5B1-481C-A812-B46CF0F3FFBE}" srcOrd="3" destOrd="0" presId="urn:microsoft.com/office/officeart/2005/8/layout/process1"/>
    <dgm:cxn modelId="{5DEF929B-7F25-477F-A098-FCF5C5794FCB}" type="presParOf" srcId="{4EE034EE-E5B1-481C-A812-B46CF0F3FFBE}" destId="{2908542C-55AC-43E3-8505-9CC197117C24}" srcOrd="0" destOrd="0" presId="urn:microsoft.com/office/officeart/2005/8/layout/process1"/>
    <dgm:cxn modelId="{90433C42-0124-4A08-8822-766888D39CAD}" type="presParOf" srcId="{946AB1F5-AFA6-407B-BD2C-9946AB463D1A}" destId="{67B74A2D-D5D4-44EA-8B2A-90C60478F988}" srcOrd="4" destOrd="0" presId="urn:microsoft.com/office/officeart/2005/8/layout/process1"/>
    <dgm:cxn modelId="{BE217CF8-7B20-48C7-8914-5D1D0BF518EC}" type="presParOf" srcId="{946AB1F5-AFA6-407B-BD2C-9946AB463D1A}" destId="{9F837E3B-5592-4AF4-9C57-9F0B605D3C4C}" srcOrd="5" destOrd="0" presId="urn:microsoft.com/office/officeart/2005/8/layout/process1"/>
    <dgm:cxn modelId="{7F167F5C-75A8-47E1-B940-64D670FE9609}" type="presParOf" srcId="{9F837E3B-5592-4AF4-9C57-9F0B605D3C4C}" destId="{2164279A-05E7-4632-A17D-4DA5C19D4B55}" srcOrd="0" destOrd="0" presId="urn:microsoft.com/office/officeart/2005/8/layout/process1"/>
    <dgm:cxn modelId="{AFD5775F-C9F7-42A9-A3D5-A9E98F7A1FA2}" type="presParOf" srcId="{946AB1F5-AFA6-407B-BD2C-9946AB463D1A}" destId="{6E163ED9-38AB-4567-9340-9E845A16C62D}" srcOrd="6" destOrd="0" presId="urn:microsoft.com/office/officeart/2005/8/layout/process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8565EBD6-79C7-4999-976A-81B0F407AD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445D0E9F-73D3-4627-B2BE-485BB3FB10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F0874A-DC79-43EA-A2C2-B8C0F6439921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637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7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DDB1AC-C6CA-45CF-9A3E-927B30872D64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65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054F05-73D7-49D5-99D2-32553D37D580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65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228600" indent="-228600"/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\01 </a:t>
            </a:r>
            <a:r>
              <a:rPr lang="zh-CN" altLang="en-US" dirty="0" smtClean="0"/>
              <a:t>教学演示案例</a:t>
            </a:r>
            <a:r>
              <a:rPr lang="en-US" altLang="zh-CN" dirty="0" smtClean="0"/>
              <a:t>\</a:t>
            </a:r>
            <a:r>
              <a:rPr lang="zh-CN" altLang="en-US" dirty="0" smtClean="0"/>
              <a:t>现场编程</a:t>
            </a:r>
            <a:r>
              <a:rPr lang="en-US" altLang="zh-CN" dirty="0" smtClean="0"/>
              <a:t>\Training.java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25E7CE-F8EA-40E6-BDA1-A89726911F0A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66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285ED1-8030-4BEA-BEC8-97F3C114F86F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228600" indent="-22860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F04E4-F5C1-4BAC-9E67-401805662C4D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228600" indent="-228600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F69F84-9DE2-493E-BF06-113035F15C7E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55F0E5-3655-4958-BBC8-F679DA5CA3D4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对比使用循环前和使用循环后的代码（突出视觉上的冲击力），让学员初步体会循环的好处。不需要展开讲解循环代码，只需要告诉学员这就是循环的一种实现形式即可</a:t>
            </a:r>
            <a:endParaRPr lang="en-US" altLang="zh-CN" dirty="0" smtClean="0"/>
          </a:p>
          <a:p>
            <a:r>
              <a:rPr lang="zh-CN" altLang="en-US" dirty="0" smtClean="0"/>
              <a:t>教员在环境中演示效果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3F17BF-6746-4FE8-9BF8-330D45439AEE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540E15-CBE9-4229-ADE4-DB0585CC839D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DDB1AC-C6CA-45CF-9A3E-927B30872D64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65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/>
              <a:t>教学指导：</a:t>
            </a:r>
            <a:r>
              <a:rPr lang="zh-CN" altLang="en-US" sz="2400" b="0" kern="1200" dirty="0" smtClean="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rPr>
              <a:t>教员带领学员分析问题和解决问题的过程，让学员理解使用程序解决现实问题的思路，逐步培养学员独立分析问题和解决问题的能力</a:t>
            </a:r>
            <a:endParaRPr lang="zh-CN" altLang="en-US" sz="2400" b="0" kern="1200" dirty="0">
              <a:solidFill>
                <a:schemeClr val="tx1"/>
              </a:solidFill>
              <a:latin typeface="Arial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5506A-FC22-4892-9B9F-BE2CC7036CBE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58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4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封面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8" descr="图片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8" y="71438"/>
            <a:ext cx="15716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8" descr="啊v去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6429375"/>
            <a:ext cx="442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9" descr="A5标志标准化制图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857375" y="71438"/>
            <a:ext cx="533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连接符 7"/>
          <p:cNvCxnSpPr/>
          <p:nvPr userDrawn="1"/>
        </p:nvCxnSpPr>
        <p:spPr>
          <a:xfrm rot="5400000">
            <a:off x="1464468" y="392907"/>
            <a:ext cx="500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3929066"/>
            <a:ext cx="5857884" cy="469893"/>
          </a:xfrm>
        </p:spPr>
        <p:txBody>
          <a:bodyPr>
            <a:normAutofit/>
          </a:bodyPr>
          <a:lstStyle>
            <a:lvl1pPr>
              <a:defRPr sz="3600"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4429132"/>
            <a:ext cx="5857884" cy="4286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华文楷体" pitchFamily="2" charset="-122"/>
                <a:ea typeface="华文楷体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机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 descr="3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1285875"/>
            <a:ext cx="6643687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82594"/>
          </a:xfr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3600" b="0" i="0" kern="1200" baseline="0" dirty="0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1357290" y="1357298"/>
            <a:ext cx="6500835" cy="785818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lang="zh-CN" altLang="en-US" sz="24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4"/>
              </a:buBlip>
              <a:defRPr lang="zh-CN" altLang="en-US" sz="20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5"/>
              </a:buBlip>
              <a:defRPr lang="zh-CN" altLang="en-US" sz="16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285852" y="2571744"/>
            <a:ext cx="6500835" cy="785818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lang="zh-CN" altLang="en-US" sz="24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4"/>
              </a:buBlip>
              <a:defRPr lang="zh-CN" altLang="en-US" sz="20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5"/>
              </a:buBlip>
              <a:defRPr lang="zh-CN" altLang="en-US" sz="16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285852" y="4000504"/>
            <a:ext cx="6500835" cy="785818"/>
          </a:xfrm>
          <a:prstGeom prst="rect">
            <a:avLst/>
          </a:prstGeom>
        </p:spPr>
        <p:txBody>
          <a:bodyPr/>
          <a:lstStyle>
            <a:lvl1pPr>
              <a:buNone/>
              <a:defRPr lang="zh-CN" altLang="en-US" sz="24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4"/>
              </a:buBlip>
              <a:defRPr lang="zh-CN" altLang="en-US" sz="20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5"/>
              </a:buBlip>
              <a:defRPr lang="zh-CN" altLang="en-US" sz="16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endParaRPr lang="zh-CN" altLang="en-US" dirty="0" smtClean="0"/>
          </a:p>
          <a:p>
            <a:pPr lvl="1"/>
            <a:r>
              <a:rPr lang="zh-CN" altLang="en-US" dirty="0" smtClean="0"/>
              <a:t>时间要求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AC08D-9DFA-4B03-9933-FB74D1FD52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本课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3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57313" y="1571625"/>
            <a:ext cx="6643687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82594"/>
          </a:xfr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3600" b="0" i="0" kern="1200" baseline="0" dirty="0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500166" y="2000240"/>
            <a:ext cx="6357959" cy="3714776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lang="zh-CN" altLang="en-US" sz="28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4"/>
              </a:buBlip>
              <a:defRPr lang="zh-CN" altLang="en-US" sz="28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5"/>
              </a:buBlip>
              <a:defRPr lang="zh-CN" altLang="en-US" sz="20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0E44A-F4C2-4EED-AC8D-D3E13E9308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布置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3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57313" y="1643063"/>
            <a:ext cx="6643687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82594"/>
          </a:xfr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3600" b="0" i="0" kern="1200" baseline="0" dirty="0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500166" y="1928802"/>
            <a:ext cx="6357959" cy="3714776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lang="zh-CN" altLang="en-US" sz="28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4"/>
              </a:buBlip>
              <a:defRPr lang="zh-CN" altLang="en-US" sz="28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5"/>
              </a:buBlip>
              <a:defRPr lang="zh-CN" altLang="en-US" sz="20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EF093-C5AA-409E-98A7-C18ECD7004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次预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3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57313" y="1500188"/>
            <a:ext cx="6643687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82594"/>
          </a:xfr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3600" b="0" i="0" kern="1200" baseline="0" dirty="0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500166" y="1714488"/>
            <a:ext cx="6357959" cy="3714776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lang="zh-CN" altLang="en-US" sz="28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4"/>
              </a:buBlip>
              <a:defRPr lang="zh-CN" altLang="en-US" sz="28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5"/>
              </a:buBlip>
              <a:defRPr lang="zh-CN" altLang="en-US" sz="20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34EA2-DF36-4D55-822A-C2779EC405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114" y="1867988"/>
            <a:ext cx="7772400" cy="1197837"/>
          </a:xfrm>
        </p:spPr>
        <p:txBody>
          <a:bodyPr anchor="b">
            <a:normAutofit/>
          </a:bodyPr>
          <a:lstStyle>
            <a:lvl1pPr algn="ctr">
              <a:defRPr sz="40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09406"/>
            <a:ext cx="6858000" cy="849085"/>
          </a:xfrm>
        </p:spPr>
        <p:txBody>
          <a:bodyPr/>
          <a:lstStyle>
            <a:lvl1pPr marL="0" indent="0" algn="ctr">
              <a:buNone/>
              <a:defRPr sz="2400"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3248" y="589961"/>
            <a:ext cx="2119278" cy="430457"/>
          </a:xfrm>
          <a:prstGeom prst="rect">
            <a:avLst/>
          </a:prstGeom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24092" y="1020418"/>
            <a:ext cx="2141686" cy="75683"/>
            <a:chOff x="0" y="0"/>
            <a:chExt cx="4368" cy="96"/>
          </a:xfrm>
        </p:grpSpPr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4368" cy="9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0" y="60"/>
              <a:ext cx="4368" cy="3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11" name="Picture 5" descr="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1425"/>
            <a:ext cx="91440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01740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2123" y="288942"/>
            <a:ext cx="5994219" cy="405265"/>
          </a:xfrm>
        </p:spPr>
        <p:txBody>
          <a:bodyPr>
            <a:noAutofit/>
          </a:bodyPr>
          <a:lstStyle>
            <a:lvl1pPr algn="ctr"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    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257" y="1500174"/>
            <a:ext cx="8791303" cy="485631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n"/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n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00000"/>
              </a:lnSpc>
              <a:buFont typeface="Wingdings" panose="05000000000000000000" pitchFamily="2" charset="2"/>
              <a:buChar char="n"/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n"/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n"/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  <a:endParaRPr lang="zh-CN" altLang="en-US" dirty="0" smtClean="0"/>
          </a:p>
        </p:txBody>
      </p:sp>
      <p:sp>
        <p:nvSpPr>
          <p:cNvPr id="8" name="矩形 7"/>
          <p:cNvSpPr/>
          <p:nvPr/>
        </p:nvSpPr>
        <p:spPr>
          <a:xfrm>
            <a:off x="117566" y="6700928"/>
            <a:ext cx="2677886" cy="130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www.weixin-sx.com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</a:p>
          <a:p>
            <a:pPr algn="l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336761"/>
            <a:ext cx="2024743" cy="555107"/>
          </a:xfrm>
          <a:prstGeom prst="rect">
            <a:avLst/>
          </a:prstGeom>
        </p:spPr>
      </p:pic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181495" y="757961"/>
            <a:ext cx="6948000" cy="72000"/>
            <a:chOff x="0" y="0"/>
            <a:chExt cx="4368" cy="96"/>
          </a:xfrm>
        </p:grpSpPr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4368" cy="9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0" y="60"/>
              <a:ext cx="4368" cy="3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" name="组合 12"/>
          <p:cNvGrpSpPr/>
          <p:nvPr/>
        </p:nvGrpSpPr>
        <p:grpSpPr>
          <a:xfrm>
            <a:off x="0" y="6211389"/>
            <a:ext cx="9144000" cy="685800"/>
            <a:chOff x="0" y="6211389"/>
            <a:chExt cx="9144000" cy="685800"/>
          </a:xfrm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0" y="6492240"/>
              <a:ext cx="9144000" cy="3657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" name="1 Título"/>
            <p:cNvSpPr txBox="1">
              <a:spLocks noChangeArrowheads="1"/>
            </p:cNvSpPr>
            <p:nvPr/>
          </p:nvSpPr>
          <p:spPr bwMode="auto">
            <a:xfrm>
              <a:off x="324397" y="6211389"/>
              <a:ext cx="86106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5763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 信 科 技   </a:t>
              </a:r>
              <a:r>
                <a:rPr lang="en-US" altLang="zh-CN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</a:rPr>
                <a:t>0351-4148288   4148218       www.weixin-sx.com     </a:t>
              </a:r>
              <a:r>
                <a:rPr lang="zh-CN" altLang="en-US" sz="1400" b="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微信公众号</a:t>
              </a:r>
              <a:r>
                <a:rPr lang="zh-CN" alt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</a:rPr>
                <a:t>：</a:t>
              </a:r>
              <a:r>
                <a:rPr lang="en-US" altLang="zh-CN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</a:rPr>
                <a:t>weixinkeji888</a:t>
              </a:r>
              <a:endPara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方正粗倩简体" panose="03000509000000000000" pitchFamily="65" charset="-122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9304812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5EC7958-BA08-46FD-8140-DA55D6B0D2D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0194770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4" y="365127"/>
            <a:ext cx="6229366" cy="492105"/>
          </a:xfrm>
        </p:spPr>
        <p:txBody>
          <a:bodyPr>
            <a:normAutofit/>
          </a:bodyPr>
          <a:lstStyle>
            <a:lvl1pPr>
              <a:defRPr sz="3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buFont typeface="Wingdings" pitchFamily="2" charset="2"/>
              <a:buChar char="n"/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buFont typeface="Wingdings" pitchFamily="2" charset="2"/>
              <a:buChar char="n"/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buFont typeface="Wingdings" pitchFamily="2" charset="2"/>
              <a:buChar char="n"/>
              <a:defRPr/>
            </a:lvl3pPr>
            <a:lvl4pPr>
              <a:buFont typeface="Wingdings" pitchFamily="2" charset="2"/>
              <a:buChar char="n"/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buFont typeface="Wingdings" pitchFamily="2" charset="2"/>
              <a:buChar char="n"/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buFont typeface="Wingdings" pitchFamily="2" charset="2"/>
              <a:buChar char="n"/>
              <a:defRPr sz="2800">
                <a:latin typeface="微软雅黑" pitchFamily="34" charset="-122"/>
                <a:ea typeface="微软雅黑" pitchFamily="34" charset="-122"/>
              </a:defRPr>
            </a:lvl2pPr>
            <a:lvl3pPr>
              <a:buFont typeface="Wingdings" pitchFamily="2" charset="2"/>
              <a:buChar char="n"/>
              <a:defRPr/>
            </a:lvl3pPr>
            <a:lvl4pPr>
              <a:buFont typeface="Wingdings" pitchFamily="2" charset="2"/>
              <a:buChar char="n"/>
              <a:defRPr/>
            </a:lvl4pPr>
            <a:lvl5pPr>
              <a:buFont typeface="Wingdings" pitchFamily="2" charset="2"/>
              <a:buChar char="n"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336761"/>
            <a:ext cx="2024743" cy="555107"/>
          </a:xfrm>
          <a:prstGeom prst="rect">
            <a:avLst/>
          </a:prstGeom>
        </p:spPr>
      </p:pic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196000" y="857232"/>
            <a:ext cx="6948000" cy="72000"/>
            <a:chOff x="0" y="0"/>
            <a:chExt cx="4368" cy="96"/>
          </a:xfrm>
        </p:grpSpPr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4368" cy="9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0" y="60"/>
              <a:ext cx="4368" cy="3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" name="组合 12"/>
          <p:cNvGrpSpPr/>
          <p:nvPr/>
        </p:nvGrpSpPr>
        <p:grpSpPr>
          <a:xfrm>
            <a:off x="0" y="6211389"/>
            <a:ext cx="9144000" cy="685800"/>
            <a:chOff x="0" y="6211389"/>
            <a:chExt cx="9144000" cy="685800"/>
          </a:xfrm>
        </p:grpSpPr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0" y="6492240"/>
              <a:ext cx="9144000" cy="3657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5" name="1 Título"/>
            <p:cNvSpPr txBox="1">
              <a:spLocks noChangeArrowheads="1"/>
            </p:cNvSpPr>
            <p:nvPr/>
          </p:nvSpPr>
          <p:spPr bwMode="auto">
            <a:xfrm>
              <a:off x="324397" y="6211389"/>
              <a:ext cx="86106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5763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 信 科 技   </a:t>
              </a:r>
              <a:r>
                <a:rPr lang="en-US" altLang="zh-CN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</a:rPr>
                <a:t>0351-4148288   4148218       www.weixin-sx.com     </a:t>
              </a:r>
              <a:r>
                <a:rPr lang="zh-CN" altLang="en-US" sz="1400" b="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微信公众号</a:t>
              </a:r>
              <a:r>
                <a:rPr lang="zh-CN" alt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</a:rPr>
                <a:t>：</a:t>
              </a:r>
              <a:r>
                <a:rPr lang="en-US" altLang="zh-CN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</a:rPr>
                <a:t>weixinkeji888</a:t>
              </a:r>
              <a:endPara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方正粗倩简体" panose="03000509000000000000" pitchFamily="65" charset="-122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22873432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5EC7958-BA08-46FD-8140-DA55D6B0D2D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7737585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571504"/>
          </a:xfrm>
        </p:spPr>
        <p:txBody>
          <a:bodyPr/>
          <a:lstStyle>
            <a:lvl1pPr algn="r">
              <a:defRPr sz="3600" baseline="0">
                <a:solidFill>
                  <a:schemeClr val="bg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Blip>
                <a:blip r:embed="rId2"/>
              </a:buBlip>
              <a:defRPr sz="2800" b="1"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2800"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4"/>
              </a:buBlip>
              <a:defRPr sz="2000" b="1" baseline="0">
                <a:latin typeface="黑体" pitchFamily="49" charset="-122"/>
                <a:ea typeface="黑体" pitchFamily="49" charset="-122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5EC7958-BA08-46FD-8140-DA55D6B0D2D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1620565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5EC7958-BA08-46FD-8140-DA55D6B0D2D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173145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5EC7958-BA08-46FD-8140-DA55D6B0D2D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5478094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5EC7958-BA08-46FD-8140-DA55D6B0D2D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9075526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5EC7958-BA08-46FD-8140-DA55D6B0D2D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3478667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5EC7958-BA08-46FD-8140-DA55D6B0D2D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568805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和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54032"/>
          </a:xfrm>
        </p:spPr>
        <p:txBody>
          <a:bodyPr/>
          <a:lstStyle>
            <a:lvl1pPr algn="r">
              <a:defRPr sz="3600" b="0" i="0" baseline="0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5852" y="1357299"/>
            <a:ext cx="6929437" cy="2000264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 lang="zh-CN" altLang="en-US" sz="28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lang="zh-CN" altLang="en-US" sz="28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4"/>
              </a:buBlip>
              <a:defRPr lang="zh-CN" altLang="en-US" sz="20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357312" y="3500439"/>
            <a:ext cx="6786587" cy="15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dirty="0" smtClean="0"/>
              <a:t>单击图标添加图片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82594"/>
          </a:xfrm>
        </p:spPr>
        <p:txBody>
          <a:bodyPr/>
          <a:lstStyle>
            <a:lvl1pPr algn="r">
              <a:defRPr sz="3600" baseline="0">
                <a:solidFill>
                  <a:schemeClr val="bg1"/>
                </a:solidFill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643063" y="2357438"/>
            <a:ext cx="6286500" cy="30718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dirty="0" smtClean="0"/>
              <a:t>单击图标添加图片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54032"/>
          </a:xfrm>
        </p:spPr>
        <p:txBody>
          <a:bodyPr/>
          <a:lstStyle>
            <a:lvl1pPr algn="r">
              <a:defRPr sz="3600" baseline="0">
                <a:solidFill>
                  <a:schemeClr val="bg1"/>
                </a:solidFill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357313" y="1357312"/>
            <a:ext cx="6715125" cy="2357439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 lang="zh-CN" altLang="en-US" sz="28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lang="zh-CN" altLang="en-US" sz="28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4"/>
              </a:buBlip>
              <a:defRPr lang="zh-CN" altLang="en-US" sz="20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9" name="表格占位符 8"/>
          <p:cNvSpPr>
            <a:spLocks noGrp="1"/>
          </p:cNvSpPr>
          <p:nvPr>
            <p:ph type="tbl" sz="quarter" idx="14"/>
          </p:nvPr>
        </p:nvSpPr>
        <p:spPr>
          <a:xfrm>
            <a:off x="1500188" y="4000500"/>
            <a:ext cx="6429375" cy="2000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dirty="0" smtClean="0"/>
              <a:t>单击图标添加表格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642942"/>
          </a:xfrm>
        </p:spPr>
        <p:txBody>
          <a:bodyPr/>
          <a:lstStyle>
            <a:lvl1pPr algn="r">
              <a:defRPr lang="zh-CN" altLang="en-US" sz="3600" b="0" i="0" kern="1200" baseline="0" dirty="0">
                <a:solidFill>
                  <a:schemeClr val="bg1"/>
                </a:solidFill>
                <a:latin typeface="Arial" pitchFamily="34" charset="0"/>
                <a:ea typeface="黑体" pitchFamily="49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3"/>
          </p:nvPr>
        </p:nvSpPr>
        <p:spPr>
          <a:xfrm>
            <a:off x="2000250" y="1714500"/>
            <a:ext cx="5072063" cy="3214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  <a:endParaRPr lang="zh-CN" altLang="en-US" noProof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C8BD4-664B-428A-B9D1-03AD775E98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3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00188" y="1604963"/>
            <a:ext cx="664368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82594"/>
          </a:xfrm>
        </p:spPr>
        <p:txBody>
          <a:bodyPr/>
          <a:lstStyle>
            <a:lvl1pPr algn="r">
              <a:defRPr lang="zh-CN" altLang="en-US" sz="3600" b="0" i="0" kern="1200" baseline="0" dirty="0">
                <a:solidFill>
                  <a:schemeClr val="bg1"/>
                </a:solidFill>
                <a:latin typeface="Arial" pitchFamily="34" charset="0"/>
                <a:ea typeface="黑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500166" y="1676417"/>
            <a:ext cx="6357959" cy="3714776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lang="zh-CN" altLang="en-US" sz="28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4"/>
              </a:buBlip>
              <a:defRPr lang="zh-CN" altLang="en-US" sz="28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5"/>
              </a:buBlip>
              <a:defRPr lang="zh-CN" altLang="en-US" sz="20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924DF-ED17-4713-9FB6-6A13C6906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预习检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3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747838"/>
            <a:ext cx="664368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 descr="提问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28625" y="1390650"/>
            <a:ext cx="7620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82594"/>
          </a:xfr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3600" b="0" i="0" kern="1200" baseline="0" dirty="0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785941" y="1857364"/>
            <a:ext cx="6357959" cy="3714776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4"/>
              </a:buBlip>
              <a:defRPr lang="zh-CN" altLang="en-US" sz="28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5"/>
              </a:buBlip>
              <a:defRPr lang="zh-CN" altLang="en-US" sz="28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6"/>
              </a:buBlip>
              <a:defRPr lang="zh-CN" altLang="en-US" sz="20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3E3E5-D264-4809-824D-F17682AB3E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本课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3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57313" y="1604963"/>
            <a:ext cx="664368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82594"/>
          </a:xfr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3600" b="0" i="0" kern="1200" baseline="0" dirty="0" smtClean="0">
                <a:solidFill>
                  <a:schemeClr val="bg1"/>
                </a:solidFill>
                <a:latin typeface="Arial" pitchFamily="34" charset="0"/>
                <a:ea typeface="黑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500166" y="1676417"/>
            <a:ext cx="6357959" cy="3714776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lang="zh-CN" altLang="en-US" sz="2800" b="1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>
              <a:buFontTx/>
              <a:buBlip>
                <a:blip r:embed="rId4"/>
              </a:buBlip>
              <a:defRPr lang="zh-CN" altLang="en-US" sz="2800" kern="1200" dirty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2pPr>
            <a:lvl3pPr>
              <a:buFontTx/>
              <a:buBlip>
                <a:blip r:embed="rId5"/>
              </a:buBlip>
              <a:defRPr lang="zh-CN" altLang="en-US" sz="2000" b="1" kern="1200" baseline="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EACE5-57BB-4FB3-B640-FE66DE86C8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 descr="啊啊啊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684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5EC7958-BA08-46FD-8140-DA55D6B0D2D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9" r:id="rId1"/>
    <p:sldLayoutId id="2147484450" r:id="rId2"/>
    <p:sldLayoutId id="2147484451" r:id="rId3"/>
    <p:sldLayoutId id="2147484452" r:id="rId4"/>
    <p:sldLayoutId id="2147484453" r:id="rId5"/>
    <p:sldLayoutId id="2147484454" r:id="rId6"/>
    <p:sldLayoutId id="2147484455" r:id="rId7"/>
    <p:sldLayoutId id="2147484456" r:id="rId8"/>
    <p:sldLayoutId id="2147484457" r:id="rId9"/>
    <p:sldLayoutId id="2147484458" r:id="rId10"/>
    <p:sldLayoutId id="2147484459" r:id="rId11"/>
    <p:sldLayoutId id="2147484460" r:id="rId12"/>
    <p:sldLayoutId id="2147484461" r:id="rId13"/>
    <p:sldLayoutId id="21474844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7996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4" r:id="rId1"/>
    <p:sldLayoutId id="2147484465" r:id="rId2"/>
    <p:sldLayoutId id="2147484466" r:id="rId3"/>
    <p:sldLayoutId id="2147484467" r:id="rId4"/>
    <p:sldLayoutId id="2147484468" r:id="rId5"/>
    <p:sldLayoutId id="2147484469" r:id="rId6"/>
    <p:sldLayoutId id="2147484470" r:id="rId7"/>
    <p:sldLayoutId id="2147484471" r:id="rId8"/>
    <p:sldLayoutId id="2147484472" r:id="rId9"/>
    <p:sldLayoutId id="2147484473" r:id="rId10"/>
    <p:sldLayoutId id="214748447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1.xml"/><Relationship Id="rId12" Type="http://schemas.openxmlformats.org/officeDocument/2006/relationships/diagramQuickStyle" Target="../diagrams/quickStyle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6.xml"/><Relationship Id="rId6" Type="http://schemas.openxmlformats.org/officeDocument/2006/relationships/diagramData" Target="../diagrams/data1.xml"/><Relationship Id="rId11" Type="http://schemas.openxmlformats.org/officeDocument/2006/relationships/diagramLayout" Target="../diagrams/layout2.xml"/><Relationship Id="rId5" Type="http://schemas.openxmlformats.org/officeDocument/2006/relationships/image" Target="../media/image30.png"/><Relationship Id="rId15" Type="http://schemas.openxmlformats.org/officeDocument/2006/relationships/diagramLayout" Target="../diagrams/layout3.xml"/><Relationship Id="rId10" Type="http://schemas.openxmlformats.org/officeDocument/2006/relationships/diagramData" Target="../diagrams/data2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1.xml"/><Relationship Id="rId1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第四章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循环结构</a:t>
            </a:r>
            <a:r>
              <a:rPr lang="en-US" altLang="zh-CN" smtClean="0"/>
              <a:t>(</a:t>
            </a:r>
            <a:r>
              <a:rPr lang="zh-CN" altLang="en-US" smtClean="0"/>
              <a:t>一</a:t>
            </a:r>
            <a:r>
              <a:rPr lang="en-US" altLang="zh-CN" smtClean="0"/>
              <a:t>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9" name="Rectangle 13"/>
          <p:cNvSpPr>
            <a:spLocks noChangeArrowheads="1"/>
          </p:cNvSpPr>
          <p:nvPr/>
        </p:nvSpPr>
        <p:spPr bwMode="auto">
          <a:xfrm>
            <a:off x="784254" y="2071678"/>
            <a:ext cx="793115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分析问题</a:t>
            </a:r>
            <a:endParaRPr lang="en-US" altLang="zh-CN" sz="2800" b="1" dirty="0" smtClean="0">
              <a:latin typeface="+mn-lt"/>
              <a:ea typeface="+mn-ea"/>
            </a:endParaRPr>
          </a:p>
          <a:p>
            <a:pPr marL="914400" lvl="1" indent="-457200" algn="l">
              <a:spcBef>
                <a:spcPct val="20000"/>
              </a:spcBef>
              <a:buClr>
                <a:schemeClr val="tx2"/>
              </a:buClr>
              <a:buSzPct val="100000"/>
              <a:buBlip>
                <a:blip r:embed="rId4"/>
              </a:buBlip>
            </a:pPr>
            <a:r>
              <a:rPr lang="zh-CN" altLang="en-US" sz="2400" b="1" dirty="0" smtClean="0">
                <a:latin typeface="+mn-lt"/>
                <a:ea typeface="+mn-ea"/>
              </a:rPr>
              <a:t>分析是否包含重复操作</a:t>
            </a:r>
            <a:endParaRPr lang="en-US" altLang="zh-CN" sz="2400" b="1" dirty="0" smtClean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解决问题</a:t>
            </a:r>
            <a:endParaRPr lang="en-US" altLang="zh-CN" sz="2800" b="1" dirty="0" smtClean="0">
              <a:latin typeface="+mn-lt"/>
              <a:ea typeface="+mn-ea"/>
            </a:endParaRPr>
          </a:p>
          <a:p>
            <a:pPr marL="914400" lvl="1" indent="-457200" algn="l">
              <a:spcBef>
                <a:spcPct val="20000"/>
              </a:spcBef>
              <a:buClr>
                <a:schemeClr val="tx2"/>
              </a:buClr>
              <a:buSzPct val="100000"/>
              <a:buBlip>
                <a:blip r:embed="rId4"/>
              </a:buBlip>
            </a:pPr>
            <a:r>
              <a:rPr lang="zh-CN" altLang="en-US" sz="2400" b="1" dirty="0" smtClean="0">
                <a:latin typeface="+mn-lt"/>
                <a:ea typeface="+mn-ea"/>
              </a:rPr>
              <a:t>使用</a:t>
            </a:r>
            <a:r>
              <a:rPr lang="en-US" altLang="zh-CN" sz="2400" b="1" dirty="0" smtClean="0">
                <a:latin typeface="+mn-lt"/>
                <a:ea typeface="+mn-ea"/>
              </a:rPr>
              <a:t>while</a:t>
            </a:r>
            <a:r>
              <a:rPr lang="zh-CN" altLang="en-US" sz="2400" b="1" dirty="0" smtClean="0">
                <a:latin typeface="+mn-lt"/>
                <a:ea typeface="+mn-ea"/>
              </a:rPr>
              <a:t>循环的步骤</a:t>
            </a:r>
          </a:p>
        </p:txBody>
      </p:sp>
      <p:sp>
        <p:nvSpPr>
          <p:cNvPr id="649230" name="Rectangle 14"/>
          <p:cNvSpPr>
            <a:spLocks noChangeArrowheads="1"/>
          </p:cNvSpPr>
          <p:nvPr/>
        </p:nvSpPr>
        <p:spPr bwMode="auto">
          <a:xfrm>
            <a:off x="784254" y="1196975"/>
            <a:ext cx="6888162" cy="668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实现打印</a:t>
            </a:r>
            <a:r>
              <a:rPr lang="en-US" altLang="zh-CN" sz="2800" b="1" dirty="0" smtClean="0">
                <a:latin typeface="+mn-lt"/>
                <a:ea typeface="+mn-ea"/>
              </a:rPr>
              <a:t>50</a:t>
            </a:r>
            <a:r>
              <a:rPr lang="zh-CN" altLang="en-US" sz="2800" b="1" dirty="0" smtClean="0">
                <a:latin typeface="+mn-lt"/>
                <a:ea typeface="+mn-ea"/>
              </a:rPr>
              <a:t>份试卷</a:t>
            </a:r>
            <a:endParaRPr lang="en-US" altLang="zh-CN" sz="2800" b="1" dirty="0">
              <a:latin typeface="+mn-lt"/>
              <a:ea typeface="+mn-ea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1357290" y="99996"/>
            <a:ext cx="7607322" cy="900112"/>
          </a:xfrm>
        </p:spPr>
        <p:txBody>
          <a:bodyPr/>
          <a:lstStyle/>
          <a:p>
            <a:r>
              <a:rPr lang="zh-CN" altLang="zh-CN" dirty="0" smtClean="0">
                <a:ea typeface="黑体" pitchFamily="2" charset="-122"/>
              </a:rPr>
              <a:t>使用while循环</a:t>
            </a:r>
            <a:r>
              <a:rPr lang="en-US" altLang="zh-CN" dirty="0" smtClean="0">
                <a:ea typeface="黑体" pitchFamily="2" charset="-122"/>
              </a:rPr>
              <a:t>4-1</a:t>
            </a:r>
            <a:endParaRPr lang="zh-CN" altLang="en-US" dirty="0"/>
          </a:p>
        </p:txBody>
      </p:sp>
      <p:grpSp>
        <p:nvGrpSpPr>
          <p:cNvPr id="2" name="组合 28"/>
          <p:cNvGrpSpPr/>
          <p:nvPr/>
        </p:nvGrpSpPr>
        <p:grpSpPr>
          <a:xfrm>
            <a:off x="142844" y="942823"/>
            <a:ext cx="1000132" cy="414475"/>
            <a:chOff x="1000100" y="2528843"/>
            <a:chExt cx="1000132" cy="414475"/>
          </a:xfrm>
        </p:grpSpPr>
        <p:pic>
          <p:nvPicPr>
            <p:cNvPr id="30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1" name="TextBox 30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aphicFrame>
        <p:nvGraphicFramePr>
          <p:cNvPr id="26" name="内容占位符 3"/>
          <p:cNvGraphicFramePr>
            <a:graphicFrameLocks/>
          </p:cNvGraphicFramePr>
          <p:nvPr/>
        </p:nvGraphicFramePr>
        <p:xfrm>
          <a:off x="1428728" y="5000636"/>
          <a:ext cx="4429156" cy="57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8" name="内容占位符 3"/>
          <p:cNvGraphicFramePr>
            <a:graphicFrameLocks/>
          </p:cNvGraphicFramePr>
          <p:nvPr/>
        </p:nvGraphicFramePr>
        <p:xfrm>
          <a:off x="1428728" y="4286256"/>
          <a:ext cx="4429156" cy="57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9" name="椭圆 28"/>
          <p:cNvSpPr/>
          <p:nvPr/>
        </p:nvSpPr>
        <p:spPr bwMode="auto">
          <a:xfrm>
            <a:off x="1500166" y="4357706"/>
            <a:ext cx="357188" cy="357188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1500166" y="5072081"/>
            <a:ext cx="357188" cy="357188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33" name="内容占位符 3"/>
          <p:cNvGraphicFramePr>
            <a:graphicFrameLocks/>
          </p:cNvGraphicFramePr>
          <p:nvPr/>
        </p:nvGraphicFramePr>
        <p:xfrm>
          <a:off x="1428728" y="5715016"/>
          <a:ext cx="4429156" cy="57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4" name="椭圆 33"/>
          <p:cNvSpPr/>
          <p:nvPr/>
        </p:nvSpPr>
        <p:spPr bwMode="auto">
          <a:xfrm>
            <a:off x="1500166" y="5786466"/>
            <a:ext cx="357188" cy="357188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3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49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9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9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8" grpId="0">
        <p:bldAsOne/>
      </p:bldGraphic>
      <p:bldP spid="29" grpId="0" animBg="1"/>
      <p:bldP spid="32" grpId="0" animBg="1"/>
      <p:bldGraphic spid="33" grpId="0">
        <p:bldAsOne/>
      </p:bldGraphic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3" name="AutoShape 3"/>
          <p:cNvSpPr>
            <a:spLocks noChangeArrowheads="1"/>
          </p:cNvSpPr>
          <p:nvPr/>
        </p:nvSpPr>
        <p:spPr bwMode="auto">
          <a:xfrm>
            <a:off x="684213" y="2214554"/>
            <a:ext cx="8031191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public static void main(String[]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args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) {</a:t>
            </a:r>
          </a:p>
          <a:p>
            <a:pPr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int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count = 1;</a:t>
            </a:r>
          </a:p>
          <a:p>
            <a:pPr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while(count &lt;= 50){</a:t>
            </a:r>
          </a:p>
          <a:p>
            <a:pPr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System.out.println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("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打印第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" +count+ "</a:t>
            </a: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份试卷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");</a:t>
            </a:r>
          </a:p>
          <a:p>
            <a:pPr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count++;</a:t>
            </a:r>
          </a:p>
          <a:p>
            <a:pPr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8368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42872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dirty="0" smtClean="0">
                <a:ea typeface="黑体" pitchFamily="2" charset="-122"/>
              </a:rPr>
              <a:t>使用while循环</a:t>
            </a:r>
            <a:r>
              <a:rPr lang="en-US" altLang="zh-CN" dirty="0" smtClean="0">
                <a:ea typeface="黑体" pitchFamily="2" charset="-122"/>
              </a:rPr>
              <a:t>4-2</a:t>
            </a:r>
            <a:endParaRPr lang="en-US" altLang="zh-CN" dirty="0">
              <a:ea typeface="黑体" pitchFamily="2" charset="-122"/>
            </a:endParaRPr>
          </a:p>
        </p:txBody>
      </p:sp>
      <p:sp>
        <p:nvSpPr>
          <p:cNvPr id="583684" name="AutoShape 4"/>
          <p:cNvSpPr>
            <a:spLocks noChangeArrowheads="1"/>
          </p:cNvSpPr>
          <p:nvPr/>
        </p:nvSpPr>
        <p:spPr bwMode="auto">
          <a:xfrm>
            <a:off x="1071538" y="3306762"/>
            <a:ext cx="6072230" cy="1193808"/>
          </a:xfrm>
          <a:prstGeom prst="flowChartProcess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785786" y="1260464"/>
            <a:ext cx="6888162" cy="668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4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流程图</a:t>
            </a:r>
            <a:endParaRPr lang="en-US" altLang="zh-CN" sz="2800" b="1" dirty="0">
              <a:latin typeface="+mn-lt"/>
              <a:ea typeface="+mn-ea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785786" y="1260464"/>
            <a:ext cx="6888162" cy="668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4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实现代码</a:t>
            </a:r>
            <a:endParaRPr lang="en-US" altLang="zh-CN" sz="2800" b="1" dirty="0">
              <a:latin typeface="+mn-lt"/>
              <a:ea typeface="+mn-ea"/>
            </a:endParaRP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2428875" y="1214460"/>
          <a:ext cx="5214938" cy="5429250"/>
        </p:xfrm>
        <a:graphic>
          <a:graphicData uri="http://schemas.openxmlformats.org/presentationml/2006/ole">
            <p:oleObj spid="_x0000_s1026" name="Picture" r:id="rId5" imgW="3743280" imgH="3505320" progId="Word.Picture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83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83" grpId="0" animBg="1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Text Box 2"/>
          <p:cNvSpPr txBox="1">
            <a:spLocks noChangeArrowheads="1"/>
          </p:cNvSpPr>
          <p:nvPr/>
        </p:nvSpPr>
        <p:spPr bwMode="auto">
          <a:xfrm>
            <a:off x="8883650" y="120015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endParaRPr lang="zh-CN" altLang="en-US" sz="4400" b="1">
              <a:solidFill>
                <a:schemeClr val="tx2"/>
              </a:solidFill>
              <a:latin typeface="Tahoma" pitchFamily="34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649220" name="AutoShape 4"/>
          <p:cNvSpPr>
            <a:spLocks noChangeArrowheads="1"/>
          </p:cNvSpPr>
          <p:nvPr/>
        </p:nvSpPr>
        <p:spPr bwMode="auto">
          <a:xfrm>
            <a:off x="741393" y="1714488"/>
            <a:ext cx="8188325" cy="1428760"/>
          </a:xfrm>
          <a:prstGeom prst="roundRect">
            <a:avLst>
              <a:gd name="adj" fmla="val 0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>
              <a:lnSpc>
                <a:spcPct val="150000"/>
              </a:lnSpc>
              <a:defRPr/>
            </a:pPr>
            <a:r>
              <a:rPr lang="zh-CN" altLang="zh-CN" sz="2000" b="1" dirty="0" smtClean="0"/>
              <a:t>老师每天检查</a:t>
            </a:r>
            <a:r>
              <a:rPr lang="zh-CN" altLang="en-US" sz="2000" b="1" dirty="0" smtClean="0"/>
              <a:t>张浩的</a:t>
            </a:r>
            <a:r>
              <a:rPr lang="zh-CN" altLang="zh-CN" sz="2000" b="1" dirty="0" smtClean="0"/>
              <a:t>学习</a:t>
            </a:r>
            <a:r>
              <a:rPr lang="zh-CN" altLang="en-US" sz="2000" b="1" dirty="0" smtClean="0"/>
              <a:t>任务是否合格，</a:t>
            </a:r>
            <a:r>
              <a:rPr lang="zh-CN" altLang="zh-CN" sz="2000" b="1" dirty="0" smtClean="0"/>
              <a:t>如果不合格，则继续进行</a:t>
            </a:r>
            <a:r>
              <a:rPr lang="zh-CN" altLang="en-US" sz="2000" b="1" dirty="0" smtClean="0"/>
              <a:t>。</a:t>
            </a:r>
          </a:p>
          <a:p>
            <a:pPr algn="l">
              <a:lnSpc>
                <a:spcPct val="150000"/>
              </a:lnSpc>
              <a:defRPr/>
            </a:pPr>
            <a:r>
              <a:rPr lang="zh-CN" altLang="zh-CN" sz="2000" b="1" dirty="0" smtClean="0"/>
              <a:t>老师给</a:t>
            </a:r>
            <a:r>
              <a:rPr lang="zh-CN" altLang="en-US" sz="2000" b="1" dirty="0" smtClean="0"/>
              <a:t>张浩</a:t>
            </a:r>
            <a:r>
              <a:rPr lang="zh-CN" altLang="zh-CN" sz="2000" b="1" dirty="0" smtClean="0"/>
              <a:t>安排</a:t>
            </a:r>
            <a:r>
              <a:rPr lang="zh-CN" altLang="en-US" sz="2000" b="1" dirty="0" smtClean="0"/>
              <a:t>的</a:t>
            </a:r>
            <a:r>
              <a:rPr lang="zh-CN" altLang="zh-CN" sz="2000" b="1" dirty="0" smtClean="0"/>
              <a:t>每天的学习任务</a:t>
            </a:r>
            <a:r>
              <a:rPr lang="zh-CN" altLang="en-US" sz="2000" b="1" dirty="0" smtClean="0"/>
              <a:t>为：</a:t>
            </a:r>
            <a:r>
              <a:rPr lang="zh-CN" altLang="zh-CN" sz="2000" b="1" dirty="0" smtClean="0"/>
              <a:t>上午阅读教材，学习理论部分，下午上机编程，掌握代码部分。</a:t>
            </a:r>
            <a:endParaRPr lang="zh-CN" altLang="en-US" sz="2000" b="1" dirty="0" smtClean="0"/>
          </a:p>
        </p:txBody>
      </p:sp>
      <p:sp>
        <p:nvSpPr>
          <p:cNvPr id="649221" name="Rectangle 5"/>
          <p:cNvSpPr>
            <a:spLocks noChangeArrowheads="1"/>
          </p:cNvSpPr>
          <p:nvPr/>
        </p:nvSpPr>
        <p:spPr bwMode="auto">
          <a:xfrm>
            <a:off x="857225" y="2714621"/>
            <a:ext cx="3714775" cy="35719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5295902" y="2285992"/>
            <a:ext cx="3348064" cy="35719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49223" name="AutoShape 7"/>
          <p:cNvSpPr>
            <a:spLocks noChangeArrowheads="1"/>
          </p:cNvSpPr>
          <p:nvPr/>
        </p:nvSpPr>
        <p:spPr bwMode="gray">
          <a:xfrm>
            <a:off x="4786314" y="3000372"/>
            <a:ext cx="1146741" cy="408623"/>
          </a:xfrm>
          <a:prstGeom prst="wedgeRoundRectCallout">
            <a:avLst>
              <a:gd name="adj1" fmla="val -20853"/>
              <a:gd name="adj2" fmla="val -48424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循环条件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649224" name="AutoShape 8"/>
          <p:cNvSpPr>
            <a:spLocks noChangeArrowheads="1"/>
          </p:cNvSpPr>
          <p:nvPr/>
        </p:nvSpPr>
        <p:spPr bwMode="gray">
          <a:xfrm>
            <a:off x="7000892" y="3286124"/>
            <a:ext cx="1146741" cy="408623"/>
          </a:xfrm>
          <a:prstGeom prst="wedgeRoundRectCallout">
            <a:avLst>
              <a:gd name="adj1" fmla="val -23296"/>
              <a:gd name="adj2" fmla="val 52232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循环操作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649225" name="Text Box 9"/>
          <p:cNvSpPr txBox="1">
            <a:spLocks noChangeArrowheads="1"/>
          </p:cNvSpPr>
          <p:nvPr/>
        </p:nvSpPr>
        <p:spPr bwMode="auto">
          <a:xfrm>
            <a:off x="468313" y="4883150"/>
            <a:ext cx="8280400" cy="1974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Blip>
                <a:blip r:embed="rId3"/>
              </a:buBlip>
            </a:pPr>
            <a:endParaRPr lang="zh-CN" altLang="en-US" sz="2000" b="1">
              <a:ea typeface="黑体" pitchFamily="2" charset="-122"/>
            </a:endParaRPr>
          </a:p>
        </p:txBody>
      </p:sp>
      <p:sp>
        <p:nvSpPr>
          <p:cNvPr id="649229" name="Rectangle 13"/>
          <p:cNvSpPr>
            <a:spLocks noChangeArrowheads="1"/>
          </p:cNvSpPr>
          <p:nvPr/>
        </p:nvSpPr>
        <p:spPr bwMode="auto">
          <a:xfrm>
            <a:off x="784254" y="3786190"/>
            <a:ext cx="793115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4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分析是否存在重复操作</a:t>
            </a:r>
            <a:endParaRPr lang="en-US" altLang="zh-CN" sz="2800" b="1" dirty="0" smtClean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4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使用</a:t>
            </a:r>
            <a:r>
              <a:rPr lang="en-US" altLang="zh-CN" sz="2800" b="1" dirty="0">
                <a:latin typeface="+mn-lt"/>
                <a:ea typeface="+mn-ea"/>
              </a:rPr>
              <a:t>while</a:t>
            </a:r>
            <a:r>
              <a:rPr lang="zh-CN" altLang="en-US" sz="2800" b="1" dirty="0" smtClean="0">
                <a:latin typeface="+mn-lt"/>
                <a:ea typeface="+mn-ea"/>
              </a:rPr>
              <a:t>循环实现</a:t>
            </a:r>
            <a:endParaRPr lang="zh-CN" altLang="en-US" sz="2800" b="1" dirty="0">
              <a:latin typeface="+mn-lt"/>
              <a:ea typeface="+mn-ea"/>
            </a:endParaRPr>
          </a:p>
          <a:p>
            <a:pPr marL="914400" lvl="1" indent="-457200" algn="l">
              <a:spcBef>
                <a:spcPct val="20000"/>
              </a:spcBef>
              <a:buClr>
                <a:schemeClr val="tx2"/>
              </a:buClr>
              <a:buSzPct val="100000"/>
              <a:buBlip>
                <a:blip r:embed="rId5"/>
              </a:buBlip>
            </a:pPr>
            <a:r>
              <a:rPr lang="zh-CN" altLang="en-US" sz="2400" b="1" dirty="0" smtClean="0">
                <a:latin typeface="+mn-lt"/>
                <a:ea typeface="+mn-ea"/>
              </a:rPr>
              <a:t>确定循环</a:t>
            </a:r>
            <a:r>
              <a:rPr lang="zh-CN" altLang="en-US" sz="2400" b="1" dirty="0">
                <a:latin typeface="+mn-lt"/>
                <a:ea typeface="+mn-ea"/>
              </a:rPr>
              <a:t>条件和</a:t>
            </a:r>
            <a:r>
              <a:rPr lang="zh-CN" altLang="en-US" sz="2400" b="1" dirty="0" smtClean="0">
                <a:latin typeface="+mn-lt"/>
                <a:ea typeface="+mn-ea"/>
              </a:rPr>
              <a:t>循环操作</a:t>
            </a:r>
            <a:endParaRPr lang="en-US" altLang="zh-CN" sz="2400" b="1" dirty="0" smtClean="0">
              <a:latin typeface="+mn-lt"/>
              <a:ea typeface="+mn-ea"/>
            </a:endParaRPr>
          </a:p>
          <a:p>
            <a:pPr marL="914400" lvl="1" indent="-457200" algn="l">
              <a:spcBef>
                <a:spcPct val="20000"/>
              </a:spcBef>
              <a:buClr>
                <a:schemeClr val="tx2"/>
              </a:buClr>
              <a:buSzPct val="100000"/>
              <a:buBlip>
                <a:blip r:embed="rId5"/>
              </a:buBlip>
            </a:pPr>
            <a:r>
              <a:rPr lang="zh-CN" altLang="en-US" sz="2400" b="1" dirty="0" smtClean="0"/>
              <a:t>套用</a:t>
            </a:r>
            <a:r>
              <a:rPr lang="en-US" altLang="zh-CN" sz="2400" b="1" dirty="0" smtClean="0"/>
              <a:t>while</a:t>
            </a:r>
            <a:r>
              <a:rPr lang="zh-CN" altLang="en-US" sz="2400" b="1" dirty="0" smtClean="0"/>
              <a:t>语法写出代码</a:t>
            </a:r>
            <a:endParaRPr lang="en-US" altLang="zh-CN" sz="2400" b="1" dirty="0" smtClean="0">
              <a:latin typeface="+mn-lt"/>
              <a:ea typeface="+mn-ea"/>
            </a:endParaRPr>
          </a:p>
          <a:p>
            <a:pPr marL="914400" lvl="1" indent="-457200" algn="l">
              <a:spcBef>
                <a:spcPct val="20000"/>
              </a:spcBef>
              <a:buClr>
                <a:schemeClr val="tx2"/>
              </a:buClr>
              <a:buSzPct val="100000"/>
              <a:buBlip>
                <a:blip r:embed="rId5"/>
              </a:buBlip>
            </a:pPr>
            <a:r>
              <a:rPr lang="zh-CN" altLang="en-US" sz="2400" b="1" dirty="0" smtClean="0"/>
              <a:t>检查循环是否能够退出</a:t>
            </a:r>
          </a:p>
        </p:txBody>
      </p:sp>
      <p:sp>
        <p:nvSpPr>
          <p:cNvPr id="649230" name="Rectangle 14"/>
          <p:cNvSpPr>
            <a:spLocks noChangeArrowheads="1"/>
          </p:cNvSpPr>
          <p:nvPr/>
        </p:nvSpPr>
        <p:spPr bwMode="auto">
          <a:xfrm>
            <a:off x="785786" y="1196975"/>
            <a:ext cx="6888162" cy="668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4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如何</a:t>
            </a:r>
            <a:r>
              <a:rPr lang="zh-CN" altLang="en-US" sz="2800" b="1" dirty="0">
                <a:latin typeface="+mn-lt"/>
                <a:ea typeface="+mn-ea"/>
              </a:rPr>
              <a:t>用程序描述下面这个故事呢？</a:t>
            </a:r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1142976" y="99996"/>
            <a:ext cx="7821636" cy="900112"/>
          </a:xfrm>
        </p:spPr>
        <p:txBody>
          <a:bodyPr/>
          <a:lstStyle/>
          <a:p>
            <a:r>
              <a:rPr lang="zh-CN" altLang="zh-CN" dirty="0" smtClean="0">
                <a:ea typeface="黑体" pitchFamily="2" charset="-122"/>
              </a:rPr>
              <a:t>使用while循环</a:t>
            </a:r>
            <a:r>
              <a:rPr lang="en-US" altLang="zh-CN" dirty="0" smtClean="0">
                <a:ea typeface="黑体" pitchFamily="2" charset="-122"/>
              </a:rPr>
              <a:t>4-3</a:t>
            </a:r>
            <a:endParaRPr lang="zh-CN" altLang="en-US" dirty="0"/>
          </a:p>
        </p:txBody>
      </p:sp>
      <p:grpSp>
        <p:nvGrpSpPr>
          <p:cNvPr id="2" name="组合 18"/>
          <p:cNvGrpSpPr/>
          <p:nvPr/>
        </p:nvGrpSpPr>
        <p:grpSpPr>
          <a:xfrm>
            <a:off x="142844" y="857232"/>
            <a:ext cx="986586" cy="422603"/>
            <a:chOff x="1000100" y="1173499"/>
            <a:chExt cx="986586" cy="422603"/>
          </a:xfrm>
        </p:grpSpPr>
        <p:pic>
          <p:nvPicPr>
            <p:cNvPr id="20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1285852" y="1184745"/>
              <a:ext cx="700834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问题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3" name="组合 21"/>
          <p:cNvGrpSpPr/>
          <p:nvPr/>
        </p:nvGrpSpPr>
        <p:grpSpPr>
          <a:xfrm>
            <a:off x="142844" y="3267769"/>
            <a:ext cx="1000132" cy="446983"/>
            <a:chOff x="1000100" y="3235185"/>
            <a:chExt cx="1000132" cy="446983"/>
          </a:xfrm>
        </p:grpSpPr>
        <p:pic>
          <p:nvPicPr>
            <p:cNvPr id="23" name="Picture 11" descr="E:\设计支持\模板设计\FX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00100" y="3235185"/>
              <a:ext cx="398223" cy="446983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299399" y="3258621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分析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7072330" y="2714620"/>
            <a:ext cx="424895" cy="571504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4572000" y="2214554"/>
            <a:ext cx="655614" cy="78581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3214678" y="1785926"/>
            <a:ext cx="2071701" cy="4286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9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9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4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4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4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49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9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21" grpId="0" animBg="1"/>
      <p:bldP spid="649222" grpId="0" animBg="1"/>
      <p:bldP spid="649223" grpId="0" animBg="1"/>
      <p:bldP spid="649224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7" name="AutoShape 3"/>
          <p:cNvSpPr>
            <a:spLocks noChangeArrowheads="1"/>
          </p:cNvSpPr>
          <p:nvPr/>
        </p:nvSpPr>
        <p:spPr bwMode="auto">
          <a:xfrm>
            <a:off x="657226" y="1357298"/>
            <a:ext cx="6328278" cy="369331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en-US" altLang="zh-CN" b="1" dirty="0" err="1" smtClean="0"/>
              <a:t>System.out.print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合格了吗</a:t>
            </a:r>
            <a:r>
              <a:rPr lang="en-US" altLang="zh-CN" b="1" dirty="0" smtClean="0"/>
              <a:t>?(y/n)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String answer = </a:t>
            </a:r>
            <a:r>
              <a:rPr lang="en-US" altLang="zh-CN" b="1" dirty="0" err="1" smtClean="0"/>
              <a:t>input.next</a:t>
            </a:r>
            <a:r>
              <a:rPr lang="en-US" altLang="zh-CN" b="1" dirty="0" smtClean="0"/>
              <a:t>();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en-US" altLang="zh-CN" b="1" dirty="0" smtClean="0">
                <a:solidFill>
                  <a:srgbClr val="0000FF"/>
                </a:solidFill>
              </a:rPr>
              <a:t>while(!"</a:t>
            </a:r>
            <a:r>
              <a:rPr lang="en-US" altLang="zh-CN" b="1" dirty="0" err="1" smtClean="0">
                <a:solidFill>
                  <a:srgbClr val="0000FF"/>
                </a:solidFill>
              </a:rPr>
              <a:t>y".equals</a:t>
            </a:r>
            <a:r>
              <a:rPr lang="en-US" altLang="zh-CN" b="1" dirty="0" smtClean="0">
                <a:solidFill>
                  <a:srgbClr val="0000FF"/>
                </a:solidFill>
              </a:rPr>
              <a:t>(answer)){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	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	</a:t>
            </a:r>
            <a:r>
              <a:rPr lang="en-US" altLang="zh-CN" b="1" dirty="0" err="1" smtClean="0"/>
              <a:t>System.out.println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上午阅读教材！</a:t>
            </a:r>
            <a:r>
              <a:rPr lang="en-US" altLang="zh-CN" b="1" dirty="0" smtClean="0"/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	</a:t>
            </a:r>
            <a:r>
              <a:rPr lang="en-US" altLang="zh-CN" b="1" dirty="0" err="1" smtClean="0"/>
              <a:t>System.out.println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下午上机编程！</a:t>
            </a:r>
            <a:r>
              <a:rPr lang="en-US" altLang="zh-CN" b="1" dirty="0" smtClean="0"/>
              <a:t>\n");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	</a:t>
            </a:r>
            <a:r>
              <a:rPr lang="en-US" altLang="zh-CN" b="1" dirty="0" err="1" smtClean="0"/>
              <a:t>System.out.print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合格了吗</a:t>
            </a:r>
            <a:r>
              <a:rPr lang="en-US" altLang="zh-CN" b="1" dirty="0" smtClean="0"/>
              <a:t>?(y/n)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en-US" altLang="zh-CN" b="1" dirty="0" smtClean="0">
                <a:solidFill>
                  <a:srgbClr val="0000FF"/>
                </a:solidFill>
              </a:rPr>
              <a:t>	answer = </a:t>
            </a:r>
            <a:r>
              <a:rPr lang="en-US" altLang="zh-CN" b="1" dirty="0" err="1" smtClean="0">
                <a:solidFill>
                  <a:srgbClr val="0000FF"/>
                </a:solidFill>
              </a:rPr>
              <a:t>input.next</a:t>
            </a:r>
            <a:r>
              <a:rPr lang="en-US" altLang="zh-CN" b="1" dirty="0" smtClean="0">
                <a:solidFill>
                  <a:srgbClr val="0000FF"/>
                </a:solidFill>
              </a:rPr>
              <a:t>();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rgbClr val="0000FF"/>
                </a:solidFill>
              </a:rPr>
              <a:t>		}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en-US" altLang="zh-CN" b="1" dirty="0" err="1" smtClean="0"/>
              <a:t>System.out.println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完成学习任务！</a:t>
            </a:r>
            <a:r>
              <a:rPr lang="en-US" altLang="zh-CN" b="1" dirty="0" smtClean="0"/>
              <a:t>");</a:t>
            </a:r>
            <a:endParaRPr lang="en-US" altLang="zh-CN" b="1" dirty="0"/>
          </a:p>
        </p:txBody>
      </p:sp>
      <p:sp>
        <p:nvSpPr>
          <p:cNvPr id="651268" name="Rectangle 4"/>
          <p:cNvSpPr>
            <a:spLocks noChangeArrowheads="1"/>
          </p:cNvSpPr>
          <p:nvPr/>
        </p:nvSpPr>
        <p:spPr bwMode="auto">
          <a:xfrm>
            <a:off x="1428729" y="2857496"/>
            <a:ext cx="4572032" cy="142876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51269" name="Rectangle 5"/>
          <p:cNvSpPr>
            <a:spLocks noChangeArrowheads="1"/>
          </p:cNvSpPr>
          <p:nvPr/>
        </p:nvSpPr>
        <p:spPr bwMode="auto">
          <a:xfrm>
            <a:off x="1714480" y="2139943"/>
            <a:ext cx="2374900" cy="360363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51270" name="AutoShape 6"/>
          <p:cNvSpPr>
            <a:spLocks noChangeArrowheads="1"/>
          </p:cNvSpPr>
          <p:nvPr/>
        </p:nvSpPr>
        <p:spPr bwMode="auto">
          <a:xfrm>
            <a:off x="5715008" y="1928802"/>
            <a:ext cx="1146741" cy="408623"/>
          </a:xfrm>
          <a:prstGeom prst="wedgeRoundRectCallout">
            <a:avLst>
              <a:gd name="adj1" fmla="val -51280"/>
              <a:gd name="adj2" fmla="val 17041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循环条件</a:t>
            </a:r>
          </a:p>
        </p:txBody>
      </p:sp>
      <p:sp>
        <p:nvSpPr>
          <p:cNvPr id="651271" name="AutoShape 7"/>
          <p:cNvSpPr>
            <a:spLocks noChangeArrowheads="1"/>
          </p:cNvSpPr>
          <p:nvPr/>
        </p:nvSpPr>
        <p:spPr bwMode="auto">
          <a:xfrm>
            <a:off x="6804025" y="3001963"/>
            <a:ext cx="1146741" cy="408623"/>
          </a:xfrm>
          <a:prstGeom prst="wedgeRoundRectCallout">
            <a:avLst>
              <a:gd name="adj1" fmla="val -27865"/>
              <a:gd name="adj2" fmla="val 52031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循环操作</a:t>
            </a:r>
          </a:p>
        </p:txBody>
      </p:sp>
      <p:sp>
        <p:nvSpPr>
          <p:cNvPr id="651272" name="AutoShape 8"/>
          <p:cNvSpPr>
            <a:spLocks noChangeArrowheads="1"/>
          </p:cNvSpPr>
          <p:nvPr/>
        </p:nvSpPr>
        <p:spPr bwMode="auto">
          <a:xfrm>
            <a:off x="1928794" y="948675"/>
            <a:ext cx="3675951" cy="408623"/>
          </a:xfrm>
          <a:prstGeom prst="wedgeRoundRectCallout">
            <a:avLst>
              <a:gd name="adj1" fmla="val -22360"/>
              <a:gd name="adj2" fmla="val 48730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比较两个</a:t>
            </a:r>
            <a:r>
              <a:rPr lang="en-US" altLang="zh-CN" b="1" kern="0" dirty="0">
                <a:solidFill>
                  <a:schemeClr val="bg1"/>
                </a:solidFill>
                <a:latin typeface="Arial"/>
                <a:ea typeface="黑体"/>
              </a:rPr>
              <a:t>String</a:t>
            </a: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类型的值是否相等</a:t>
            </a:r>
          </a:p>
        </p:txBody>
      </p:sp>
      <p:sp>
        <p:nvSpPr>
          <p:cNvPr id="651282" name="AutoShape 18"/>
          <p:cNvSpPr>
            <a:spLocks noChangeArrowheads="1"/>
          </p:cNvSpPr>
          <p:nvPr/>
        </p:nvSpPr>
        <p:spPr bwMode="auto">
          <a:xfrm>
            <a:off x="2643174" y="5143512"/>
            <a:ext cx="1385920" cy="408623"/>
          </a:xfrm>
          <a:prstGeom prst="wedgeRoundRectCallout">
            <a:avLst>
              <a:gd name="adj1" fmla="val -12391"/>
              <a:gd name="adj2" fmla="val -5241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避免死循环</a:t>
            </a: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 flipV="1">
            <a:off x="6286512" y="3260405"/>
            <a:ext cx="571504" cy="97157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6" name="图片 15" descr="示例3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4" y="2786058"/>
            <a:ext cx="2396460" cy="3071652"/>
          </a:xfrm>
          <a:prstGeom prst="rect">
            <a:avLst/>
          </a:prstGeom>
        </p:spPr>
      </p:pic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1142975" y="71414"/>
            <a:ext cx="7821637" cy="900112"/>
          </a:xfrm>
        </p:spPr>
        <p:txBody>
          <a:bodyPr/>
          <a:lstStyle/>
          <a:p>
            <a:r>
              <a:rPr lang="zh-CN" altLang="zh-CN" dirty="0" smtClean="0">
                <a:ea typeface="黑体" pitchFamily="2" charset="-122"/>
              </a:rPr>
              <a:t>使用while循环</a:t>
            </a:r>
            <a:r>
              <a:rPr lang="en-US" altLang="zh-CN" dirty="0" smtClean="0">
                <a:ea typeface="黑体" pitchFamily="2" charset="-122"/>
              </a:rPr>
              <a:t>4-4</a:t>
            </a:r>
            <a:endParaRPr lang="zh-CN" altLang="en-US" dirty="0"/>
          </a:p>
        </p:txBody>
      </p:sp>
      <p:grpSp>
        <p:nvGrpSpPr>
          <p:cNvPr id="2" name="组合 19"/>
          <p:cNvGrpSpPr/>
          <p:nvPr/>
        </p:nvGrpSpPr>
        <p:grpSpPr>
          <a:xfrm>
            <a:off x="142844" y="857232"/>
            <a:ext cx="1000132" cy="414475"/>
            <a:chOff x="1000100" y="2528843"/>
            <a:chExt cx="1000132" cy="414475"/>
          </a:xfrm>
        </p:grpSpPr>
        <p:pic>
          <p:nvPicPr>
            <p:cNvPr id="21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7" name="Line 15"/>
          <p:cNvSpPr>
            <a:spLocks noChangeShapeType="1"/>
          </p:cNvSpPr>
          <p:nvPr/>
        </p:nvSpPr>
        <p:spPr bwMode="auto">
          <a:xfrm flipV="1">
            <a:off x="2786050" y="1500173"/>
            <a:ext cx="71438" cy="740099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 flipV="1">
            <a:off x="4286248" y="2214553"/>
            <a:ext cx="1428760" cy="7143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3143240" y="4286256"/>
            <a:ext cx="357190" cy="857256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5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5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5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5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67" grpId="0" animBg="1"/>
      <p:bldP spid="651268" grpId="0" animBg="1"/>
      <p:bldP spid="651269" grpId="0" animBg="1"/>
      <p:bldP spid="651270" grpId="0" animBg="1"/>
      <p:bldP spid="651271" grpId="0" animBg="1"/>
      <p:bldP spid="651272" grpId="0" animBg="1"/>
      <p:bldP spid="65128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14290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小结</a:t>
            </a:r>
            <a:endParaRPr lang="en-US" altLang="zh-CN" b="1" dirty="0"/>
          </a:p>
        </p:txBody>
      </p:sp>
      <p:sp>
        <p:nvSpPr>
          <p:cNvPr id="68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2012</a:t>
            </a:r>
            <a:r>
              <a:rPr lang="zh-CN" altLang="en-US" sz="2400" dirty="0" smtClean="0">
                <a:solidFill>
                  <a:srgbClr val="000000"/>
                </a:solidFill>
              </a:rPr>
              <a:t>年</a:t>
            </a:r>
            <a:r>
              <a:rPr lang="zh-CN" altLang="en-US" sz="2400" dirty="0">
                <a:solidFill>
                  <a:srgbClr val="000000"/>
                </a:solidFill>
              </a:rPr>
              <a:t>培养</a:t>
            </a:r>
            <a:r>
              <a:rPr lang="zh-CN" altLang="en-US" sz="2400" dirty="0" smtClean="0">
                <a:solidFill>
                  <a:srgbClr val="000000"/>
                </a:solidFill>
              </a:rPr>
              <a:t>学员</a:t>
            </a:r>
            <a:r>
              <a:rPr lang="en-US" altLang="zh-CN" sz="2400" dirty="0" smtClean="0">
                <a:solidFill>
                  <a:srgbClr val="000000"/>
                </a:solidFill>
              </a:rPr>
              <a:t>25</a:t>
            </a:r>
            <a:r>
              <a:rPr lang="zh-CN" altLang="en-US" sz="2400" dirty="0" smtClean="0">
                <a:solidFill>
                  <a:srgbClr val="000000"/>
                </a:solidFill>
              </a:rPr>
              <a:t>万人</a:t>
            </a:r>
            <a:r>
              <a:rPr lang="zh-CN" altLang="en-US" sz="2400" dirty="0">
                <a:solidFill>
                  <a:srgbClr val="000000"/>
                </a:solidFill>
              </a:rPr>
              <a:t>，每年增长</a:t>
            </a:r>
            <a:r>
              <a:rPr lang="en-US" altLang="zh-CN" sz="2400" dirty="0">
                <a:solidFill>
                  <a:srgbClr val="000000"/>
                </a:solidFill>
              </a:rPr>
              <a:t>25%</a:t>
            </a:r>
            <a:r>
              <a:rPr lang="zh-CN" altLang="en-US" sz="2400" dirty="0">
                <a:solidFill>
                  <a:srgbClr val="000000"/>
                </a:solidFill>
              </a:rPr>
              <a:t>，请问按此增长速度，到哪一年培训学员人数将</a:t>
            </a:r>
            <a:r>
              <a:rPr lang="zh-CN" altLang="en-US" sz="2400" dirty="0" smtClean="0">
                <a:solidFill>
                  <a:srgbClr val="000000"/>
                </a:solidFill>
              </a:rPr>
              <a:t>达到</a:t>
            </a:r>
            <a:r>
              <a:rPr lang="en-US" altLang="zh-CN" sz="2400" dirty="0" smtClean="0">
                <a:solidFill>
                  <a:srgbClr val="000000"/>
                </a:solidFill>
              </a:rPr>
              <a:t>100</a:t>
            </a:r>
            <a:r>
              <a:rPr lang="zh-CN" altLang="en-US" sz="2400" dirty="0">
                <a:solidFill>
                  <a:srgbClr val="000000"/>
                </a:solidFill>
              </a:rPr>
              <a:t>万人？</a:t>
            </a:r>
          </a:p>
        </p:txBody>
      </p:sp>
      <p:sp>
        <p:nvSpPr>
          <p:cNvPr id="689157" name="AutoShape 5"/>
          <p:cNvSpPr>
            <a:spLocks noChangeArrowheads="1"/>
          </p:cNvSpPr>
          <p:nvPr/>
        </p:nvSpPr>
        <p:spPr bwMode="auto">
          <a:xfrm>
            <a:off x="928662" y="2428868"/>
            <a:ext cx="6297613" cy="2031325"/>
          </a:xfrm>
          <a:prstGeom prst="roundRect">
            <a:avLst>
              <a:gd name="adj" fmla="val 0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/>
              <a:t>提示：</a:t>
            </a:r>
            <a:br>
              <a:rPr lang="zh-CN" altLang="en-US" b="1" dirty="0"/>
            </a:br>
            <a:r>
              <a:rPr lang="en-US" altLang="zh-CN" b="1" dirty="0"/>
              <a:t>1</a:t>
            </a:r>
            <a:r>
              <a:rPr lang="zh-CN" altLang="en-US" b="1" dirty="0"/>
              <a:t>、循环条件和循环操作分别是什么？</a:t>
            </a:r>
          </a:p>
          <a:p>
            <a:pPr algn="l" eaLnBrk="0" hangingPunct="0">
              <a:buClr>
                <a:srgbClr val="233DA9"/>
              </a:buClr>
              <a:buSzPct val="80000"/>
              <a:defRPr/>
            </a:pPr>
            <a:r>
              <a:rPr lang="en-US" altLang="zh-CN" b="1" dirty="0"/>
              <a:t>2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2013</a:t>
            </a:r>
            <a:r>
              <a:rPr lang="zh-CN" altLang="en-US" b="1" dirty="0" smtClean="0"/>
              <a:t>年培训学员数量 </a:t>
            </a:r>
            <a:r>
              <a:rPr lang="en-US" altLang="zh-CN" b="1" dirty="0" smtClean="0"/>
              <a:t>= 250000 * (1 + 0.25 ) </a:t>
            </a:r>
          </a:p>
          <a:p>
            <a:pPr algn="l" eaLnBrk="0" hangingPunct="0">
              <a:buClr>
                <a:srgbClr val="233DA9"/>
              </a:buClr>
              <a:buSzPct val="80000"/>
              <a:defRPr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en-US" altLang="zh-CN" b="1" dirty="0" err="1" smtClean="0"/>
              <a:t>int</a:t>
            </a:r>
            <a:r>
              <a:rPr lang="en-US" altLang="zh-CN" b="1" dirty="0" smtClean="0"/>
              <a:t> year = 2012;</a:t>
            </a:r>
          </a:p>
          <a:p>
            <a:pPr algn="l" eaLnBrk="0" hangingPunct="0">
              <a:buClr>
                <a:srgbClr val="233DA9"/>
              </a:buClr>
              <a:buSzPct val="80000"/>
              <a:defRPr/>
            </a:pPr>
            <a:r>
              <a:rPr lang="en-US" altLang="zh-CN" b="1" dirty="0" smtClean="0"/>
              <a:t>      double students = 250000; </a:t>
            </a:r>
          </a:p>
          <a:p>
            <a:pPr algn="l" eaLnBrk="0" hangingPunct="0">
              <a:buClr>
                <a:srgbClr val="233DA9"/>
              </a:buClr>
              <a:buSzPct val="80000"/>
              <a:defRPr/>
            </a:pPr>
            <a:r>
              <a:rPr lang="en-US" altLang="zh-CN" b="1" dirty="0" smtClean="0"/>
              <a:t>      while …</a:t>
            </a:r>
          </a:p>
          <a:p>
            <a:pPr algn="l" eaLnBrk="0" hangingPunct="0">
              <a:buClr>
                <a:srgbClr val="233DA9"/>
              </a:buClr>
              <a:buSzPct val="80000"/>
              <a:defRPr/>
            </a:pPr>
            <a:endParaRPr lang="en-US" altLang="zh-CN" b="1" dirty="0"/>
          </a:p>
        </p:txBody>
      </p:sp>
      <p:grpSp>
        <p:nvGrpSpPr>
          <p:cNvPr id="2" name="组合 7"/>
          <p:cNvGrpSpPr/>
          <p:nvPr/>
        </p:nvGrpSpPr>
        <p:grpSpPr>
          <a:xfrm>
            <a:off x="142844" y="885750"/>
            <a:ext cx="1502753" cy="400110"/>
            <a:chOff x="6641147" y="5088888"/>
            <a:chExt cx="1502753" cy="400110"/>
          </a:xfrm>
        </p:grpSpPr>
        <p:pic>
          <p:nvPicPr>
            <p:cNvPr id="9" name="Picture 3" descr="C:\Users\meng.zhang\Desktop\未命名-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41147" y="5098445"/>
              <a:ext cx="380996" cy="380996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855461" y="5088888"/>
              <a:ext cx="1288439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现场编程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1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42872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/>
              <a:t>为什么需要程序调试</a:t>
            </a:r>
          </a:p>
        </p:txBody>
      </p:sp>
      <p:sp>
        <p:nvSpPr>
          <p:cNvPr id="695299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编写程序过程中有时也出现错误，但不好发现和定位错误，有没有好的方法呢？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通过代码阅读或者加输出语句查找程序错误</a:t>
            </a:r>
          </a:p>
          <a:p>
            <a:r>
              <a:rPr lang="zh-CN" altLang="en-US" dirty="0"/>
              <a:t>当程序结构越来越复杂时，需要专门的技术来发现和定位错误，就是“程序调试”</a:t>
            </a:r>
          </a:p>
          <a:p>
            <a:endParaRPr lang="zh-CN" altLang="en-US" dirty="0"/>
          </a:p>
        </p:txBody>
      </p:sp>
      <p:grpSp>
        <p:nvGrpSpPr>
          <p:cNvPr id="2" name="组合 7"/>
          <p:cNvGrpSpPr/>
          <p:nvPr/>
        </p:nvGrpSpPr>
        <p:grpSpPr>
          <a:xfrm>
            <a:off x="142844" y="857232"/>
            <a:ext cx="986586" cy="422603"/>
            <a:chOff x="1000100" y="1173499"/>
            <a:chExt cx="986586" cy="422603"/>
          </a:xfrm>
        </p:grpSpPr>
        <p:pic>
          <p:nvPicPr>
            <p:cNvPr id="9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285852" y="1184745"/>
              <a:ext cx="700834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问题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3" name="组合 10"/>
          <p:cNvGrpSpPr/>
          <p:nvPr/>
        </p:nvGrpSpPr>
        <p:grpSpPr>
          <a:xfrm>
            <a:off x="142844" y="2786058"/>
            <a:ext cx="1000132" cy="446983"/>
            <a:chOff x="1000100" y="3235185"/>
            <a:chExt cx="1000132" cy="446983"/>
          </a:xfrm>
        </p:grpSpPr>
        <p:pic>
          <p:nvPicPr>
            <p:cNvPr id="12" name="Picture 11" descr="E:\设计支持\模板设计\FX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3235185"/>
              <a:ext cx="398223" cy="446983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3258621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分析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9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内容占位符 4"/>
          <p:cNvGraphicFramePr>
            <a:graphicFrameLocks/>
          </p:cNvGraphicFramePr>
          <p:nvPr/>
        </p:nvGraphicFramePr>
        <p:xfrm>
          <a:off x="428596" y="1928801"/>
          <a:ext cx="8143932" cy="3500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组合 12"/>
          <p:cNvGrpSpPr/>
          <p:nvPr/>
        </p:nvGrpSpPr>
        <p:grpSpPr>
          <a:xfrm>
            <a:off x="3563938" y="4857760"/>
            <a:ext cx="2579698" cy="1573203"/>
            <a:chOff x="3563938" y="4857760"/>
            <a:chExt cx="2736850" cy="1573203"/>
          </a:xfrm>
        </p:grpSpPr>
        <p:sp>
          <p:nvSpPr>
            <p:cNvPr id="657414" name="AutoShape 6"/>
            <p:cNvSpPr>
              <a:spLocks noChangeArrowheads="1"/>
            </p:cNvSpPr>
            <p:nvPr/>
          </p:nvSpPr>
          <p:spPr bwMode="gray">
            <a:xfrm>
              <a:off x="3947030" y="4857760"/>
              <a:ext cx="2353758" cy="406400"/>
            </a:xfrm>
            <a:prstGeom prst="roundRect">
              <a:avLst>
                <a:gd name="adj" fmla="val 16667"/>
              </a:avLst>
            </a:prstGeom>
            <a:solidFill>
              <a:srgbClr val="E4FCE4"/>
            </a:solidFill>
            <a:ln w="19050" algn="ctr">
              <a:solidFill>
                <a:srgbClr val="00B0F0"/>
              </a:solidFill>
              <a:round/>
              <a:headEnd/>
              <a:tailEnd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l" eaLnBrk="0" hangingPunct="0">
                <a:buClr>
                  <a:srgbClr val="233DA9"/>
                </a:buClr>
                <a:buSzPct val="80000"/>
                <a:defRPr/>
              </a:pPr>
              <a:r>
                <a:rPr lang="zh-CN" altLang="en-US" b="1" dirty="0"/>
                <a:t>设置断点</a:t>
              </a:r>
            </a:p>
          </p:txBody>
        </p:sp>
        <p:sp>
          <p:nvSpPr>
            <p:cNvPr id="657416" name="AutoShape 8"/>
            <p:cNvSpPr>
              <a:spLocks/>
            </p:cNvSpPr>
            <p:nvPr/>
          </p:nvSpPr>
          <p:spPr bwMode="gray">
            <a:xfrm>
              <a:off x="3563938" y="4868863"/>
              <a:ext cx="227513" cy="1511300"/>
            </a:xfrm>
            <a:prstGeom prst="leftBrace">
              <a:avLst>
                <a:gd name="adj1" fmla="val 58333"/>
                <a:gd name="adj2" fmla="val 50000"/>
              </a:avLst>
            </a:prstGeom>
            <a:noFill/>
            <a:ln w="19050" algn="ctr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Clr>
                  <a:srgbClr val="233DA9"/>
                </a:buClr>
                <a:buSzPct val="80000"/>
                <a:defRPr/>
              </a:pPr>
              <a:endParaRPr lang="zh-CN" altLang="en-US">
                <a:solidFill>
                  <a:srgbClr val="FF0000"/>
                </a:solidFill>
                <a:ea typeface="宋体" charset="-122"/>
              </a:endParaRPr>
            </a:p>
          </p:txBody>
        </p:sp>
        <p:sp>
          <p:nvSpPr>
            <p:cNvPr id="657417" name="AutoShape 9"/>
            <p:cNvSpPr>
              <a:spLocks noChangeArrowheads="1"/>
            </p:cNvSpPr>
            <p:nvPr/>
          </p:nvSpPr>
          <p:spPr bwMode="gray">
            <a:xfrm>
              <a:off x="3947030" y="5441955"/>
              <a:ext cx="2353758" cy="404813"/>
            </a:xfrm>
            <a:prstGeom prst="roundRect">
              <a:avLst>
                <a:gd name="adj" fmla="val 16667"/>
              </a:avLst>
            </a:prstGeom>
            <a:solidFill>
              <a:srgbClr val="E4FCE4"/>
            </a:solidFill>
            <a:ln w="19050" algn="ctr">
              <a:solidFill>
                <a:srgbClr val="00B0F0"/>
              </a:solidFill>
              <a:round/>
              <a:headEnd/>
              <a:tailEnd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l" eaLnBrk="0" hangingPunct="0">
                <a:buClr>
                  <a:srgbClr val="233DA9"/>
                </a:buClr>
                <a:buSzPct val="80000"/>
                <a:defRPr/>
              </a:pPr>
              <a:r>
                <a:rPr lang="zh-CN" altLang="en-US" b="1"/>
                <a:t>单步运行</a:t>
              </a:r>
            </a:p>
          </p:txBody>
        </p:sp>
        <p:sp>
          <p:nvSpPr>
            <p:cNvPr id="657418" name="AutoShape 10"/>
            <p:cNvSpPr>
              <a:spLocks noChangeArrowheads="1"/>
            </p:cNvSpPr>
            <p:nvPr/>
          </p:nvSpPr>
          <p:spPr bwMode="gray">
            <a:xfrm>
              <a:off x="3947030" y="6024563"/>
              <a:ext cx="2353758" cy="406400"/>
            </a:xfrm>
            <a:prstGeom prst="roundRect">
              <a:avLst>
                <a:gd name="adj" fmla="val 16667"/>
              </a:avLst>
            </a:prstGeom>
            <a:solidFill>
              <a:srgbClr val="E4FCE4"/>
            </a:solidFill>
            <a:ln w="19050" algn="ctr">
              <a:solidFill>
                <a:srgbClr val="00B0F0"/>
              </a:solidFill>
              <a:round/>
              <a:headEnd/>
              <a:tailEnd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l" eaLnBrk="0" hangingPunct="0">
                <a:buClr>
                  <a:srgbClr val="233DA9"/>
                </a:buClr>
                <a:buSzPct val="80000"/>
                <a:defRPr/>
              </a:pPr>
              <a:r>
                <a:rPr lang="zh-CN" altLang="en-US" b="1"/>
                <a:t>观察变量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5929322" y="5143512"/>
            <a:ext cx="500066" cy="7143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57411" name="Rectangle 3"/>
          <p:cNvSpPr>
            <a:spLocks noChangeArrowheads="1"/>
          </p:cNvSpPr>
          <p:nvPr/>
        </p:nvSpPr>
        <p:spPr bwMode="auto">
          <a:xfrm>
            <a:off x="793780" y="1285860"/>
            <a:ext cx="80645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6"/>
              </a:buBlip>
            </a:pPr>
            <a:r>
              <a:rPr lang="zh-CN" altLang="en-US" sz="2800" b="1" dirty="0">
                <a:latin typeface="+mn-lt"/>
                <a:ea typeface="+mn-ea"/>
              </a:rPr>
              <a:t>生活案例：电器调试，仪表调试 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Font typeface="Wingdings" pitchFamily="2" charset="2"/>
              <a:buBlip>
                <a:blip r:embed="rId7"/>
              </a:buBlip>
            </a:pPr>
            <a:endParaRPr lang="zh-CN" altLang="en-US" sz="2800" b="1" dirty="0">
              <a:ea typeface="黑体" pitchFamily="2" charset="-122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6"/>
              </a:buBlip>
            </a:pPr>
            <a:r>
              <a:rPr lang="zh-CN" altLang="en-US" sz="2800" b="1" dirty="0">
                <a:latin typeface="+mn-lt"/>
                <a:ea typeface="+mn-ea"/>
              </a:rPr>
              <a:t>当程序出错时，我们也希望能这样：</a:t>
            </a:r>
            <a:br>
              <a:rPr lang="zh-CN" altLang="en-US" sz="2800" b="1" dirty="0">
                <a:latin typeface="+mn-lt"/>
                <a:ea typeface="+mn-ea"/>
              </a:rPr>
            </a:br>
            <a:endParaRPr lang="zh-CN" altLang="en-US" sz="2800" b="1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6"/>
              </a:buBlip>
            </a:pPr>
            <a:endParaRPr lang="zh-CN" altLang="en-US" sz="2800" b="1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6"/>
              </a:buBlip>
            </a:pPr>
            <a:endParaRPr lang="zh-CN" altLang="en-US" sz="2800" b="1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6"/>
              </a:buBlip>
            </a:pPr>
            <a:r>
              <a:rPr lang="zh-CN" altLang="en-US" sz="2800" b="1" dirty="0">
                <a:latin typeface="+mn-lt"/>
                <a:ea typeface="+mn-ea"/>
              </a:rPr>
              <a:t>程序执行时忽闪一下就运行结束，怎么让程序一步一步运行？</a:t>
            </a:r>
          </a:p>
        </p:txBody>
      </p:sp>
      <p:sp>
        <p:nvSpPr>
          <p:cNvPr id="657412" name="AutoShape 4"/>
          <p:cNvSpPr>
            <a:spLocks noChangeArrowheads="1"/>
          </p:cNvSpPr>
          <p:nvPr/>
        </p:nvSpPr>
        <p:spPr bwMode="gray">
          <a:xfrm>
            <a:off x="1042988" y="5300663"/>
            <a:ext cx="2447925" cy="74295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/>
              <a:t>程序调试</a:t>
            </a:r>
          </a:p>
        </p:txBody>
      </p:sp>
      <p:sp>
        <p:nvSpPr>
          <p:cNvPr id="657427" name="AutoShape 19"/>
          <p:cNvSpPr>
            <a:spLocks noChangeArrowheads="1"/>
          </p:cNvSpPr>
          <p:nvPr/>
        </p:nvSpPr>
        <p:spPr bwMode="auto">
          <a:xfrm>
            <a:off x="6429388" y="4857760"/>
            <a:ext cx="2571768" cy="715089"/>
          </a:xfrm>
          <a:prstGeom prst="wedgeRoundRectCallout">
            <a:avLst>
              <a:gd name="adj1" fmla="val -49973"/>
              <a:gd name="adj2" fmla="val -1888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断点：</a:t>
            </a:r>
            <a:b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</a:b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程序暂停执行的代码</a:t>
            </a: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行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657428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42872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/>
              <a:t>什么是程序调试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22" grpId="0" animBg="1"/>
      <p:bldP spid="657412" grpId="0" animBg="1"/>
      <p:bldP spid="6574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5" name="Rectangle 3"/>
          <p:cNvSpPr>
            <a:spLocks noChangeArrowheads="1"/>
          </p:cNvSpPr>
          <p:nvPr/>
        </p:nvSpPr>
        <p:spPr bwMode="auto">
          <a:xfrm>
            <a:off x="1476375" y="5013325"/>
            <a:ext cx="6551613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endParaRPr lang="zh-CN" altLang="en-US" sz="2800" b="1">
              <a:ea typeface="黑体" pitchFamily="2" charset="-122"/>
            </a:endParaRPr>
          </a:p>
        </p:txBody>
      </p:sp>
      <p:sp>
        <p:nvSpPr>
          <p:cNvPr id="658436" name="AutoShape 4"/>
          <p:cNvSpPr>
            <a:spLocks noChangeArrowheads="1"/>
          </p:cNvSpPr>
          <p:nvPr/>
        </p:nvSpPr>
        <p:spPr bwMode="auto">
          <a:xfrm>
            <a:off x="900113" y="1928802"/>
            <a:ext cx="7305675" cy="225292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	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int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= 1;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	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程序调试演示，注意观察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的值：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	while(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&lt; 5){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		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		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++;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	}</a:t>
            </a:r>
          </a:p>
        </p:txBody>
      </p:sp>
      <p:sp>
        <p:nvSpPr>
          <p:cNvPr id="658440" name="AutoShape 8"/>
          <p:cNvSpPr>
            <a:spLocks noChangeArrowheads="1"/>
          </p:cNvSpPr>
          <p:nvPr/>
        </p:nvSpPr>
        <p:spPr bwMode="auto">
          <a:xfrm>
            <a:off x="1763713" y="4877765"/>
            <a:ext cx="3601499" cy="408623"/>
          </a:xfrm>
          <a:prstGeom prst="wedgeRoundRectCallout">
            <a:avLst>
              <a:gd name="adj1" fmla="val 22811"/>
              <a:gd name="adj2" fmla="val 48038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只打印了</a:t>
            </a:r>
            <a:r>
              <a:rPr lang="en-US" altLang="zh-CN" b="1" kern="0">
                <a:solidFill>
                  <a:schemeClr val="bg1"/>
                </a:solidFill>
                <a:latin typeface="Arial"/>
                <a:ea typeface="黑体"/>
              </a:rPr>
              <a:t>4</a:t>
            </a: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次！怎么查找错误呢？</a:t>
            </a:r>
          </a:p>
        </p:txBody>
      </p:sp>
      <p:sp>
        <p:nvSpPr>
          <p:cNvPr id="65844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42872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/>
              <a:t>如何进行程序调试</a:t>
            </a:r>
            <a:r>
              <a:rPr lang="en-US" altLang="zh-CN" b="1"/>
              <a:t>5-1</a:t>
            </a:r>
          </a:p>
        </p:txBody>
      </p:sp>
      <p:sp>
        <p:nvSpPr>
          <p:cNvPr id="658444" name="Rectangle 12"/>
          <p:cNvSpPr>
            <a:spLocks noChangeArrowheads="1"/>
          </p:cNvSpPr>
          <p:nvPr/>
        </p:nvSpPr>
        <p:spPr bwMode="auto">
          <a:xfrm>
            <a:off x="785786" y="1281102"/>
            <a:ext cx="7319963" cy="64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顺序</a:t>
            </a:r>
            <a:r>
              <a:rPr lang="zh-CN" altLang="en-US" sz="2800" b="1" dirty="0">
                <a:latin typeface="+mn-lt"/>
                <a:ea typeface="+mn-ea"/>
              </a:rPr>
              <a:t>输出</a:t>
            </a:r>
            <a:r>
              <a:rPr lang="en-US" altLang="zh-CN" sz="2800" b="1" dirty="0">
                <a:latin typeface="+mn-lt"/>
                <a:ea typeface="+mn-ea"/>
              </a:rPr>
              <a:t>1</a:t>
            </a:r>
            <a:r>
              <a:rPr lang="zh-CN" altLang="en-US" sz="2800" b="1" dirty="0">
                <a:latin typeface="+mn-lt"/>
                <a:ea typeface="+mn-ea"/>
              </a:rPr>
              <a:t>～</a:t>
            </a:r>
            <a:r>
              <a:rPr lang="en-US" altLang="zh-CN" sz="2800" b="1" dirty="0">
                <a:latin typeface="+mn-lt"/>
                <a:ea typeface="+mn-ea"/>
              </a:rPr>
              <a:t>5</a:t>
            </a:r>
            <a:r>
              <a:rPr lang="zh-CN" altLang="en-US" sz="2800" b="1" dirty="0">
                <a:latin typeface="+mn-lt"/>
                <a:ea typeface="+mn-ea"/>
              </a:rPr>
              <a:t>这</a:t>
            </a:r>
            <a:r>
              <a:rPr lang="en-US" altLang="zh-CN" sz="2800" b="1" dirty="0">
                <a:latin typeface="+mn-lt"/>
                <a:ea typeface="+mn-ea"/>
              </a:rPr>
              <a:t>5</a:t>
            </a:r>
            <a:r>
              <a:rPr lang="zh-CN" altLang="en-US" sz="2800" b="1" dirty="0">
                <a:latin typeface="+mn-lt"/>
                <a:ea typeface="+mn-ea"/>
              </a:rPr>
              <a:t>个数字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Font typeface="Wingdings" pitchFamily="2" charset="2"/>
              <a:buBlip>
                <a:blip r:embed="rId4"/>
              </a:buBlip>
            </a:pPr>
            <a:endParaRPr lang="zh-CN" altLang="en-US" sz="2800" b="1" dirty="0">
              <a:ea typeface="黑体" pitchFamily="2" charset="-122"/>
            </a:endParaRPr>
          </a:p>
        </p:txBody>
      </p:sp>
      <p:pic>
        <p:nvPicPr>
          <p:cNvPr id="13" name="图片 12" descr="debug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694" y="4357694"/>
            <a:ext cx="2463028" cy="2215774"/>
          </a:xfrm>
          <a:prstGeom prst="rect">
            <a:avLst/>
          </a:prstGeom>
        </p:spPr>
      </p:pic>
      <p:grpSp>
        <p:nvGrpSpPr>
          <p:cNvPr id="2" name="组合 14"/>
          <p:cNvGrpSpPr/>
          <p:nvPr/>
        </p:nvGrpSpPr>
        <p:grpSpPr>
          <a:xfrm>
            <a:off x="142844" y="857232"/>
            <a:ext cx="986586" cy="422603"/>
            <a:chOff x="1000100" y="1173499"/>
            <a:chExt cx="986586" cy="422603"/>
          </a:xfrm>
        </p:grpSpPr>
        <p:pic>
          <p:nvPicPr>
            <p:cNvPr id="16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285852" y="1184745"/>
              <a:ext cx="700834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问题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4500562" y="5357826"/>
            <a:ext cx="928694" cy="642942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8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5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435" grpId="0"/>
      <p:bldP spid="658436" grpId="0" animBg="1"/>
      <p:bldP spid="6584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debug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78" y="3714752"/>
            <a:ext cx="2084588" cy="879043"/>
          </a:xfrm>
          <a:prstGeom prst="rect">
            <a:avLst/>
          </a:prstGeom>
        </p:spPr>
      </p:pic>
      <p:pic>
        <p:nvPicPr>
          <p:cNvPr id="10" name="图片 9" descr="toggl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4" y="2405086"/>
            <a:ext cx="5848350" cy="4381500"/>
          </a:xfrm>
          <a:prstGeom prst="rect">
            <a:avLst/>
          </a:prstGeom>
        </p:spPr>
      </p:pic>
      <p:sp>
        <p:nvSpPr>
          <p:cNvPr id="660492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42872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/>
              <a:t>如何进行程序调试</a:t>
            </a:r>
            <a:r>
              <a:rPr lang="en-US" altLang="zh-CN" b="1" dirty="0"/>
              <a:t>5-2</a:t>
            </a:r>
          </a:p>
        </p:txBody>
      </p:sp>
      <p:sp>
        <p:nvSpPr>
          <p:cNvPr id="66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：分析错误，设置断点 </a:t>
            </a:r>
          </a:p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：启动调试</a:t>
            </a:r>
          </a:p>
        </p:txBody>
      </p:sp>
      <p:sp>
        <p:nvSpPr>
          <p:cNvPr id="660487" name="Oval 7"/>
          <p:cNvSpPr>
            <a:spLocks noChangeArrowheads="1"/>
          </p:cNvSpPr>
          <p:nvPr/>
        </p:nvSpPr>
        <p:spPr bwMode="auto">
          <a:xfrm>
            <a:off x="6372225" y="3925894"/>
            <a:ext cx="792163" cy="431800"/>
          </a:xfrm>
          <a:prstGeom prst="ellipse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60488" name="AutoShape 8"/>
          <p:cNvSpPr>
            <a:spLocks noChangeArrowheads="1"/>
          </p:cNvSpPr>
          <p:nvPr/>
        </p:nvSpPr>
        <p:spPr bwMode="auto">
          <a:xfrm>
            <a:off x="6732588" y="2565400"/>
            <a:ext cx="1146741" cy="408623"/>
          </a:xfrm>
          <a:prstGeom prst="wedgeRoundRectCallout">
            <a:avLst>
              <a:gd name="adj1" fmla="val -21001"/>
              <a:gd name="adj2" fmla="val 4737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启动调试</a:t>
            </a:r>
          </a:p>
        </p:txBody>
      </p:sp>
      <p:sp>
        <p:nvSpPr>
          <p:cNvPr id="660490" name="Oval 10"/>
          <p:cNvSpPr>
            <a:spLocks noChangeArrowheads="1"/>
          </p:cNvSpPr>
          <p:nvPr/>
        </p:nvSpPr>
        <p:spPr bwMode="auto">
          <a:xfrm>
            <a:off x="785786" y="3643314"/>
            <a:ext cx="1811337" cy="307975"/>
          </a:xfrm>
          <a:prstGeom prst="ellipse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60491" name="AutoShape 11"/>
          <p:cNvSpPr>
            <a:spLocks noChangeArrowheads="1"/>
          </p:cNvSpPr>
          <p:nvPr/>
        </p:nvSpPr>
        <p:spPr bwMode="auto">
          <a:xfrm>
            <a:off x="2500298" y="4714884"/>
            <a:ext cx="3031413" cy="776383"/>
          </a:xfrm>
          <a:prstGeom prst="wedgeRoundRectCallout">
            <a:avLst>
              <a:gd name="adj1" fmla="val -28375"/>
              <a:gd name="adj2" fmla="val -49405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双击对应代码行的左侧边</a:t>
            </a: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栏</a:t>
            </a:r>
            <a:endParaRPr lang="en-US" altLang="zh-CN" b="1" kern="0" dirty="0" smtClean="0">
              <a:solidFill>
                <a:schemeClr val="bg1"/>
              </a:solidFill>
              <a:latin typeface="Arial"/>
              <a:ea typeface="黑体"/>
            </a:endParaRPr>
          </a:p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即</a:t>
            </a: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可设置断点</a:t>
            </a: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H="1">
            <a:off x="6786578" y="3000372"/>
            <a:ext cx="642942" cy="928694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H="1" flipV="1">
            <a:off x="2428860" y="4143380"/>
            <a:ext cx="642942" cy="571504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6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487" grpId="0" animBg="1"/>
      <p:bldP spid="660488" grpId="0" animBg="1"/>
      <p:bldP spid="660490" grpId="0" animBg="1"/>
      <p:bldP spid="66049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debug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3857628"/>
            <a:ext cx="4215384" cy="1399032"/>
          </a:xfrm>
          <a:prstGeom prst="rect">
            <a:avLst/>
          </a:prstGeom>
        </p:spPr>
      </p:pic>
      <p:pic>
        <p:nvPicPr>
          <p:cNvPr id="662541" name="Picture 13" descr="debug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284538"/>
            <a:ext cx="4381500" cy="199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254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42872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/>
              <a:t>如何进行程序调试</a:t>
            </a:r>
            <a:r>
              <a:rPr lang="en-US" altLang="zh-CN" b="1"/>
              <a:t>5-3</a:t>
            </a:r>
          </a:p>
        </p:txBody>
      </p:sp>
      <p:sp>
        <p:nvSpPr>
          <p:cNvPr id="66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60465"/>
            <a:ext cx="8229600" cy="4983179"/>
          </a:xfrm>
        </p:spPr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：单步运行</a:t>
            </a:r>
          </a:p>
          <a:p>
            <a:pPr lvl="1"/>
            <a:r>
              <a:rPr lang="zh-CN" altLang="en-US" dirty="0"/>
              <a:t>调试启动后，运行到设置断点的代码行将停住</a:t>
            </a:r>
          </a:p>
          <a:p>
            <a:pPr lvl="1"/>
            <a:r>
              <a:rPr lang="zh-CN" altLang="en-US" dirty="0"/>
              <a:t>点击</a:t>
            </a:r>
            <a:r>
              <a:rPr lang="en-US" altLang="zh-CN" dirty="0"/>
              <a:t>F6</a:t>
            </a:r>
            <a:r>
              <a:rPr lang="zh-CN" altLang="en-US" dirty="0"/>
              <a:t>键可以单步运行程序，观察程序运行过程</a:t>
            </a:r>
          </a:p>
          <a:p>
            <a:pPr lvl="1"/>
            <a:endParaRPr lang="zh-CN" altLang="en-US" dirty="0"/>
          </a:p>
        </p:txBody>
      </p:sp>
      <p:sp>
        <p:nvSpPr>
          <p:cNvPr id="662534" name="Oval 6"/>
          <p:cNvSpPr>
            <a:spLocks noChangeArrowheads="1"/>
          </p:cNvSpPr>
          <p:nvPr/>
        </p:nvSpPr>
        <p:spPr bwMode="auto">
          <a:xfrm>
            <a:off x="7500958" y="3789363"/>
            <a:ext cx="358775" cy="358775"/>
          </a:xfrm>
          <a:prstGeom prst="ellipse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62535" name="AutoShape 7"/>
          <p:cNvSpPr>
            <a:spLocks noChangeArrowheads="1"/>
          </p:cNvSpPr>
          <p:nvPr/>
        </p:nvSpPr>
        <p:spPr bwMode="auto">
          <a:xfrm>
            <a:off x="5003800" y="2997200"/>
            <a:ext cx="2298603" cy="408623"/>
          </a:xfrm>
          <a:prstGeom prst="wedgeRoundRectCallout">
            <a:avLst>
              <a:gd name="adj1" fmla="val 21763"/>
              <a:gd name="adj2" fmla="val 53560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单击按钮，单步运行</a:t>
            </a:r>
          </a:p>
        </p:txBody>
      </p:sp>
      <p:sp>
        <p:nvSpPr>
          <p:cNvPr id="662538" name="Oval 10"/>
          <p:cNvSpPr>
            <a:spLocks noChangeArrowheads="1"/>
          </p:cNvSpPr>
          <p:nvPr/>
        </p:nvSpPr>
        <p:spPr bwMode="auto">
          <a:xfrm>
            <a:off x="6300788" y="3789363"/>
            <a:ext cx="358775" cy="358775"/>
          </a:xfrm>
          <a:prstGeom prst="ellipse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62539" name="AutoShape 11"/>
          <p:cNvSpPr>
            <a:spLocks noChangeArrowheads="1"/>
          </p:cNvSpPr>
          <p:nvPr/>
        </p:nvSpPr>
        <p:spPr bwMode="auto">
          <a:xfrm>
            <a:off x="6000760" y="5373688"/>
            <a:ext cx="2832064" cy="776383"/>
          </a:xfrm>
          <a:prstGeom prst="wedgeRoundRectCallout">
            <a:avLst>
              <a:gd name="adj1" fmla="val -23334"/>
              <a:gd name="adj2" fmla="val -5113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单击“继续”按钮或</a:t>
            </a:r>
            <a:r>
              <a:rPr lang="en-US" altLang="zh-CN" b="1" kern="0" dirty="0">
                <a:solidFill>
                  <a:schemeClr val="bg1"/>
                </a:solidFill>
                <a:latin typeface="Arial"/>
                <a:ea typeface="黑体"/>
              </a:rPr>
              <a:t>F8</a:t>
            </a: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，</a:t>
            </a:r>
            <a:endParaRPr lang="en-US" altLang="zh-CN" b="1" kern="0" dirty="0" smtClean="0">
              <a:solidFill>
                <a:schemeClr val="bg1"/>
              </a:solidFill>
              <a:latin typeface="Arial"/>
              <a:ea typeface="黑体"/>
            </a:endParaRPr>
          </a:p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执行</a:t>
            </a: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时只在断点处停下</a:t>
            </a:r>
          </a:p>
        </p:txBody>
      </p:sp>
      <p:sp>
        <p:nvSpPr>
          <p:cNvPr id="662544" name="AutoShape 16"/>
          <p:cNvSpPr>
            <a:spLocks noChangeArrowheads="1"/>
          </p:cNvSpPr>
          <p:nvPr/>
        </p:nvSpPr>
        <p:spPr bwMode="auto">
          <a:xfrm>
            <a:off x="1331913" y="5500702"/>
            <a:ext cx="1678668" cy="77638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Arial"/>
                <a:ea typeface="黑体"/>
              </a:rPr>
              <a:t>F5</a:t>
            </a: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：单步跳入</a:t>
            </a:r>
          </a:p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Arial"/>
                <a:ea typeface="黑体"/>
              </a:rPr>
              <a:t>F6</a:t>
            </a: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：单步跳过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6929454" y="3429000"/>
            <a:ext cx="642942" cy="42862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 flipV="1">
            <a:off x="6572264" y="4214818"/>
            <a:ext cx="500066" cy="114300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6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6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534" grpId="0" animBg="1"/>
      <p:bldP spid="662535" grpId="0" animBg="1"/>
      <p:bldP spid="662538" grpId="0" animBg="1"/>
      <p:bldP spid="662539" grpId="0" animBg="1"/>
      <p:bldP spid="6625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4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14290"/>
            <a:ext cx="8229600" cy="900112"/>
          </a:xfrm>
          <a:noFill/>
          <a:ln cap="flat"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/>
              <a:t>回顾与作业点评</a:t>
            </a:r>
          </a:p>
        </p:txBody>
      </p:sp>
      <p:sp>
        <p:nvSpPr>
          <p:cNvPr id="636931" name="Rectangle 3"/>
          <p:cNvSpPr>
            <a:spLocks noGrp="1" noChangeArrowheads="1"/>
          </p:cNvSpPr>
          <p:nvPr>
            <p:ph idx="1"/>
          </p:nvPr>
        </p:nvSpPr>
        <p:spPr>
          <a:xfrm>
            <a:off x="784254" y="1214422"/>
            <a:ext cx="7645398" cy="5010170"/>
          </a:xfrm>
          <a:ln/>
        </p:spPr>
        <p:txBody>
          <a:bodyPr/>
          <a:lstStyle/>
          <a:p>
            <a:r>
              <a:rPr lang="zh-CN" altLang="en-GB" dirty="0"/>
              <a:t>分别写出运行结果</a:t>
            </a:r>
          </a:p>
          <a:p>
            <a:endParaRPr lang="zh-CN" altLang="en-GB" dirty="0"/>
          </a:p>
          <a:p>
            <a:endParaRPr lang="zh-CN" altLang="en-GB" dirty="0"/>
          </a:p>
          <a:p>
            <a:endParaRPr lang="zh-CN" altLang="en-GB" dirty="0"/>
          </a:p>
          <a:p>
            <a:endParaRPr lang="zh-CN" altLang="en-GB" dirty="0"/>
          </a:p>
          <a:p>
            <a:endParaRPr lang="zh-CN" altLang="en-GB" dirty="0"/>
          </a:p>
          <a:p>
            <a:pPr>
              <a:buFont typeface="Wingdings" pitchFamily="2" charset="2"/>
              <a:buNone/>
            </a:pPr>
            <a:r>
              <a:rPr lang="zh-CN" altLang="en-GB" dirty="0"/>
              <a:t/>
            </a:r>
            <a:br>
              <a:rPr lang="zh-CN" altLang="en-GB" dirty="0"/>
            </a:br>
            <a:endParaRPr lang="zh-CN" altLang="en-GB" dirty="0"/>
          </a:p>
        </p:txBody>
      </p:sp>
      <p:sp>
        <p:nvSpPr>
          <p:cNvPr id="636932" name="AutoShape 4"/>
          <p:cNvSpPr>
            <a:spLocks noChangeArrowheads="1"/>
          </p:cNvSpPr>
          <p:nvPr/>
        </p:nvSpPr>
        <p:spPr bwMode="auto">
          <a:xfrm>
            <a:off x="827088" y="1714488"/>
            <a:ext cx="7739062" cy="4943918"/>
          </a:xfrm>
          <a:prstGeom prst="roundRect">
            <a:avLst>
              <a:gd name="adj" fmla="val 9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>
                <a:solidFill>
                  <a:srgbClr val="0000FF"/>
                </a:solidFill>
              </a:rPr>
              <a:t>switch</a:t>
            </a:r>
            <a:r>
              <a:rPr lang="en-GB" altLang="zh-CN" b="1" dirty="0" smtClean="0"/>
              <a:t>(day){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>
                <a:solidFill>
                  <a:srgbClr val="0000FF"/>
                </a:solidFill>
              </a:rPr>
              <a:t>        case </a:t>
            </a:r>
            <a:r>
              <a:rPr lang="en-GB" altLang="zh-CN" b="1" dirty="0" smtClean="0"/>
              <a:t>1: 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       </a:t>
            </a:r>
            <a:r>
              <a:rPr lang="en-GB" altLang="zh-CN" b="1" dirty="0" err="1" smtClean="0"/>
              <a:t>System.out.println</a:t>
            </a:r>
            <a:r>
              <a:rPr lang="en-GB" altLang="zh-CN" b="1" dirty="0" smtClean="0"/>
              <a:t>("</a:t>
            </a:r>
            <a:r>
              <a:rPr lang="zh-CN" altLang="en-GB" b="1" dirty="0" smtClean="0"/>
              <a:t>法国大餐</a:t>
            </a:r>
            <a:r>
              <a:rPr lang="en-GB" altLang="zh-CN" b="1" dirty="0" smtClean="0"/>
              <a:t>"); 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>
                <a:solidFill>
                  <a:srgbClr val="0000FF"/>
                </a:solidFill>
              </a:rPr>
              <a:t>               break;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</a:t>
            </a:r>
            <a:r>
              <a:rPr lang="en-GB" altLang="zh-CN" b="1" dirty="0" smtClean="0">
                <a:solidFill>
                  <a:srgbClr val="0000FF"/>
                </a:solidFill>
              </a:rPr>
              <a:t>case</a:t>
            </a:r>
            <a:r>
              <a:rPr lang="en-GB" altLang="zh-CN" b="1" dirty="0" smtClean="0"/>
              <a:t> 2: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</a:t>
            </a:r>
            <a:r>
              <a:rPr lang="en-GB" altLang="zh-CN" b="1" dirty="0" smtClean="0">
                <a:solidFill>
                  <a:srgbClr val="0000FF"/>
                </a:solidFill>
              </a:rPr>
              <a:t>case</a:t>
            </a:r>
            <a:r>
              <a:rPr lang="en-GB" altLang="zh-CN" b="1" dirty="0" smtClean="0"/>
              <a:t> 4: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       </a:t>
            </a:r>
            <a:r>
              <a:rPr lang="en-GB" altLang="zh-CN" b="1" dirty="0" err="1" smtClean="0"/>
              <a:t>System.out.println</a:t>
            </a:r>
            <a:r>
              <a:rPr lang="en-GB" altLang="zh-CN" b="1" dirty="0" smtClean="0"/>
              <a:t>("</a:t>
            </a:r>
            <a:r>
              <a:rPr lang="zh-CN" altLang="en-GB" b="1" dirty="0" smtClean="0"/>
              <a:t>满汉全席</a:t>
            </a:r>
            <a:r>
              <a:rPr lang="en-GB" altLang="zh-CN" b="1" dirty="0" smtClean="0"/>
              <a:t>");  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       break;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>
                <a:solidFill>
                  <a:srgbClr val="0000FF"/>
                </a:solidFill>
              </a:rPr>
              <a:t>        case </a:t>
            </a:r>
            <a:r>
              <a:rPr lang="en-GB" altLang="zh-CN" b="1" dirty="0" smtClean="0"/>
              <a:t>7: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      </a:t>
            </a:r>
            <a:r>
              <a:rPr lang="en-GB" altLang="zh-CN" b="1" dirty="0" smtClean="0">
                <a:solidFill>
                  <a:srgbClr val="0000FF"/>
                </a:solidFill>
              </a:rPr>
              <a:t> if </a:t>
            </a:r>
            <a:r>
              <a:rPr lang="en-GB" altLang="zh-CN" b="1" dirty="0" smtClean="0"/>
              <a:t>(</a:t>
            </a:r>
            <a:r>
              <a:rPr lang="en-GB" altLang="zh-CN" b="1" dirty="0" err="1" smtClean="0"/>
              <a:t>weekOfMonth</a:t>
            </a:r>
            <a:r>
              <a:rPr lang="en-GB" altLang="zh-CN" b="1" dirty="0" smtClean="0"/>
              <a:t> == 1) {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                </a:t>
            </a:r>
            <a:r>
              <a:rPr lang="en-GB" altLang="zh-CN" b="1" dirty="0" err="1" smtClean="0"/>
              <a:t>System.out.println</a:t>
            </a:r>
            <a:r>
              <a:rPr lang="en-GB" altLang="zh-CN" b="1" dirty="0" smtClean="0"/>
              <a:t>("</a:t>
            </a:r>
            <a:r>
              <a:rPr lang="zh-CN" altLang="en-GB" b="1" dirty="0" smtClean="0"/>
              <a:t>苹果餐</a:t>
            </a:r>
            <a:r>
              <a:rPr lang="en-GB" altLang="zh-CN" b="1" dirty="0" smtClean="0"/>
              <a:t>");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       } </a:t>
            </a:r>
            <a:r>
              <a:rPr lang="en-GB" altLang="zh-CN" b="1" dirty="0" smtClean="0">
                <a:solidFill>
                  <a:srgbClr val="0000FF"/>
                </a:solidFill>
              </a:rPr>
              <a:t>else</a:t>
            </a:r>
            <a:r>
              <a:rPr lang="en-GB" altLang="zh-CN" b="1" dirty="0" smtClean="0"/>
              <a:t> {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               </a:t>
            </a:r>
            <a:r>
              <a:rPr lang="en-GB" altLang="zh-CN" b="1" dirty="0" err="1" smtClean="0"/>
              <a:t>System.out.println</a:t>
            </a:r>
            <a:r>
              <a:rPr lang="en-GB" altLang="zh-CN" b="1" dirty="0" smtClean="0"/>
              <a:t>("</a:t>
            </a:r>
            <a:r>
              <a:rPr lang="zh-CN" altLang="en-GB" b="1" dirty="0" smtClean="0"/>
              <a:t>香蕉餐</a:t>
            </a:r>
            <a:r>
              <a:rPr lang="en-GB" altLang="zh-CN" b="1" dirty="0" smtClean="0"/>
              <a:t>");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               }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>
                <a:solidFill>
                  <a:srgbClr val="0000FF"/>
                </a:solidFill>
              </a:rPr>
              <a:t>               break;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GB" altLang="zh-CN" b="1" dirty="0" smtClean="0"/>
              <a:t>}</a:t>
            </a:r>
            <a:endParaRPr lang="en-US" altLang="zh-CN" b="1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859338" y="981075"/>
            <a:ext cx="2840037" cy="962025"/>
            <a:chOff x="3061" y="618"/>
            <a:chExt cx="1789" cy="606"/>
          </a:xfrm>
        </p:grpSpPr>
        <p:sp>
          <p:nvSpPr>
            <p:cNvPr id="636938" name="AutoShape 10"/>
            <p:cNvSpPr>
              <a:spLocks noChangeArrowheads="1"/>
            </p:cNvSpPr>
            <p:nvPr/>
          </p:nvSpPr>
          <p:spPr bwMode="auto">
            <a:xfrm>
              <a:off x="3179" y="735"/>
              <a:ext cx="1671" cy="489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 cap="flat" cmpd="sng" algn="ctr">
              <a:solidFill>
                <a:schemeClr val="accent3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spAutoFit/>
            </a:bodyPr>
            <a:lstStyle/>
            <a:p>
              <a:pPr marL="0" lvl="1" indent="-285750" algn="l" eaLnBrk="0" hangingPunct="0">
                <a:spcBef>
                  <a:spcPct val="20000"/>
                </a:spcBef>
                <a:buClr>
                  <a:srgbClr val="233DA9"/>
                </a:buClr>
                <a:buSzPct val="80000"/>
                <a:defRPr/>
              </a:pPr>
              <a:r>
                <a:rPr lang="en-GB" altLang="zh-CN" b="1" kern="0" dirty="0" smtClean="0">
                  <a:solidFill>
                    <a:schemeClr val="bg1"/>
                  </a:solidFill>
                  <a:latin typeface="Arial"/>
                  <a:ea typeface="黑体"/>
                </a:rPr>
                <a:t>        </a:t>
              </a:r>
              <a:r>
                <a:rPr lang="en-GB" altLang="zh-CN" b="1" kern="0" dirty="0" err="1" smtClean="0">
                  <a:solidFill>
                    <a:schemeClr val="bg1"/>
                  </a:solidFill>
                  <a:latin typeface="Arial"/>
                  <a:ea typeface="黑体"/>
                </a:rPr>
                <a:t>weekOfMonth</a:t>
              </a:r>
              <a:r>
                <a:rPr lang="en-GB" altLang="zh-CN" b="1" kern="0" dirty="0" smtClean="0">
                  <a:solidFill>
                    <a:schemeClr val="bg1"/>
                  </a:solidFill>
                  <a:latin typeface="Arial"/>
                  <a:ea typeface="黑体"/>
                </a:rPr>
                <a:t> </a:t>
              </a:r>
              <a:r>
                <a:rPr lang="en-GB" altLang="zh-CN" b="1" kern="0" dirty="0">
                  <a:solidFill>
                    <a:schemeClr val="bg1"/>
                  </a:solidFill>
                  <a:latin typeface="Arial"/>
                  <a:ea typeface="黑体"/>
                </a:rPr>
                <a:t>= 1</a:t>
              </a:r>
            </a:p>
            <a:p>
              <a:pPr marL="0" lvl="1" indent="-285750" algn="l" eaLnBrk="0" hangingPunct="0">
                <a:spcBef>
                  <a:spcPct val="20000"/>
                </a:spcBef>
                <a:buClr>
                  <a:srgbClr val="233DA9"/>
                </a:buClr>
                <a:buSzPct val="80000"/>
                <a:defRPr/>
              </a:pPr>
              <a:r>
                <a:rPr lang="en-GB" altLang="zh-CN" b="1" kern="0" dirty="0" smtClean="0">
                  <a:solidFill>
                    <a:schemeClr val="bg1"/>
                  </a:solidFill>
                  <a:latin typeface="Arial"/>
                  <a:ea typeface="黑体"/>
                </a:rPr>
                <a:t>        day </a:t>
              </a:r>
              <a:r>
                <a:rPr lang="en-GB" altLang="zh-CN" b="1" kern="0" dirty="0">
                  <a:solidFill>
                    <a:schemeClr val="bg1"/>
                  </a:solidFill>
                  <a:latin typeface="Arial"/>
                  <a:ea typeface="黑体"/>
                </a:rPr>
                <a:t>= 1</a:t>
              </a:r>
              <a:endParaRPr lang="en-US" altLang="zh-CN" b="1" kern="0" dirty="0">
                <a:solidFill>
                  <a:schemeClr val="bg1"/>
                </a:solidFill>
                <a:latin typeface="Arial"/>
                <a:ea typeface="黑体"/>
              </a:endParaRPr>
            </a:p>
          </p:txBody>
        </p:sp>
        <p:sp>
          <p:nvSpPr>
            <p:cNvPr id="636939" name="AutoShape 11"/>
            <p:cNvSpPr>
              <a:spLocks noChangeArrowheads="1"/>
            </p:cNvSpPr>
            <p:nvPr/>
          </p:nvSpPr>
          <p:spPr bwMode="gray">
            <a:xfrm>
              <a:off x="3061" y="618"/>
              <a:ext cx="433" cy="257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 cap="flat" cmpd="sng" algn="ctr">
              <a:solidFill>
                <a:schemeClr val="accent3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spAutoFit/>
            </a:bodyPr>
            <a:lstStyle/>
            <a:p>
              <a:pPr marL="0" lvl="1" indent="-285750" algn="l" eaLnBrk="0" hangingPunct="0">
                <a:spcBef>
                  <a:spcPct val="20000"/>
                </a:spcBef>
                <a:buClr>
                  <a:srgbClr val="233DA9"/>
                </a:buClr>
                <a:buSzPct val="80000"/>
                <a:defRPr/>
              </a:pPr>
              <a:r>
                <a:rPr lang="zh-CN" altLang="en-US" b="1" kern="0" dirty="0" smtClean="0">
                  <a:solidFill>
                    <a:schemeClr val="bg1"/>
                  </a:solidFill>
                  <a:latin typeface="Arial"/>
                  <a:ea typeface="黑体"/>
                </a:rPr>
                <a:t>假设</a:t>
              </a:r>
              <a:endParaRPr lang="zh-CN" altLang="en-US" b="1" kern="0" dirty="0">
                <a:solidFill>
                  <a:schemeClr val="bg1"/>
                </a:solidFill>
                <a:latin typeface="Arial"/>
                <a:ea typeface="黑体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857752" y="1000108"/>
            <a:ext cx="2840037" cy="962025"/>
            <a:chOff x="3061" y="618"/>
            <a:chExt cx="1789" cy="606"/>
          </a:xfrm>
        </p:grpSpPr>
        <p:sp>
          <p:nvSpPr>
            <p:cNvPr id="636941" name="AutoShape 13"/>
            <p:cNvSpPr>
              <a:spLocks noChangeArrowheads="1"/>
            </p:cNvSpPr>
            <p:nvPr/>
          </p:nvSpPr>
          <p:spPr bwMode="auto">
            <a:xfrm>
              <a:off x="3179" y="735"/>
              <a:ext cx="1671" cy="489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 cap="flat" cmpd="sng" algn="ctr">
              <a:solidFill>
                <a:schemeClr val="accent3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spAutoFit/>
            </a:bodyPr>
            <a:lstStyle/>
            <a:p>
              <a:pPr marL="0" lvl="1" indent="-285750" algn="l" eaLnBrk="0" hangingPunct="0">
                <a:spcBef>
                  <a:spcPct val="20000"/>
                </a:spcBef>
                <a:buClr>
                  <a:srgbClr val="233DA9"/>
                </a:buClr>
                <a:buSzPct val="80000"/>
                <a:defRPr/>
              </a:pPr>
              <a:r>
                <a:rPr lang="en-GB" altLang="zh-CN" b="1" kern="0" dirty="0" smtClean="0">
                  <a:solidFill>
                    <a:schemeClr val="bg1"/>
                  </a:solidFill>
                  <a:latin typeface="Arial"/>
                  <a:ea typeface="黑体"/>
                </a:rPr>
                <a:t>        </a:t>
              </a:r>
              <a:r>
                <a:rPr lang="en-GB" altLang="zh-CN" b="1" kern="0" dirty="0" err="1" smtClean="0">
                  <a:solidFill>
                    <a:schemeClr val="bg1"/>
                  </a:solidFill>
                  <a:latin typeface="Arial"/>
                  <a:ea typeface="黑体"/>
                </a:rPr>
                <a:t>weekOfMonth</a:t>
              </a:r>
              <a:r>
                <a:rPr lang="en-GB" altLang="zh-CN" b="1" kern="0" dirty="0" smtClean="0">
                  <a:solidFill>
                    <a:schemeClr val="bg1"/>
                  </a:solidFill>
                  <a:latin typeface="Arial"/>
                  <a:ea typeface="黑体"/>
                </a:rPr>
                <a:t> </a:t>
              </a:r>
              <a:r>
                <a:rPr lang="en-GB" altLang="zh-CN" b="1" kern="0" dirty="0">
                  <a:solidFill>
                    <a:schemeClr val="bg1"/>
                  </a:solidFill>
                  <a:latin typeface="Arial"/>
                  <a:ea typeface="黑体"/>
                </a:rPr>
                <a:t>= 2</a:t>
              </a:r>
            </a:p>
            <a:p>
              <a:pPr marL="0" lvl="1" indent="-285750" algn="l" eaLnBrk="0" hangingPunct="0">
                <a:spcBef>
                  <a:spcPct val="20000"/>
                </a:spcBef>
                <a:buClr>
                  <a:srgbClr val="233DA9"/>
                </a:buClr>
                <a:buSzPct val="80000"/>
                <a:defRPr/>
              </a:pPr>
              <a:r>
                <a:rPr lang="en-GB" altLang="zh-CN" b="1" kern="0" dirty="0" smtClean="0">
                  <a:solidFill>
                    <a:schemeClr val="bg1"/>
                  </a:solidFill>
                  <a:latin typeface="Arial"/>
                  <a:ea typeface="黑体"/>
                </a:rPr>
                <a:t>        day </a:t>
              </a:r>
              <a:r>
                <a:rPr lang="en-GB" altLang="zh-CN" b="1" kern="0" dirty="0">
                  <a:solidFill>
                    <a:schemeClr val="bg1"/>
                  </a:solidFill>
                  <a:latin typeface="Arial"/>
                  <a:ea typeface="黑体"/>
                </a:rPr>
                <a:t>= 7</a:t>
              </a:r>
              <a:endParaRPr lang="en-US" altLang="zh-CN" b="1" kern="0" dirty="0">
                <a:solidFill>
                  <a:schemeClr val="bg1"/>
                </a:solidFill>
                <a:latin typeface="Arial"/>
                <a:ea typeface="黑体"/>
              </a:endParaRPr>
            </a:p>
          </p:txBody>
        </p:sp>
        <p:sp>
          <p:nvSpPr>
            <p:cNvPr id="636942" name="AutoShape 14"/>
            <p:cNvSpPr>
              <a:spLocks noChangeArrowheads="1"/>
            </p:cNvSpPr>
            <p:nvPr/>
          </p:nvSpPr>
          <p:spPr bwMode="gray">
            <a:xfrm>
              <a:off x="3061" y="618"/>
              <a:ext cx="433" cy="257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 cap="flat" cmpd="sng" algn="ctr">
              <a:solidFill>
                <a:schemeClr val="accent3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spAutoFit/>
            </a:bodyPr>
            <a:lstStyle/>
            <a:p>
              <a:pPr marL="0" lvl="1" indent="-285750" algn="l" eaLnBrk="0" hangingPunct="0">
                <a:spcBef>
                  <a:spcPct val="20000"/>
                </a:spcBef>
                <a:buClr>
                  <a:srgbClr val="233DA9"/>
                </a:buClr>
                <a:buSzPct val="80000"/>
                <a:defRPr/>
              </a:pPr>
              <a:r>
                <a:rPr lang="zh-CN" altLang="en-US" b="1" kern="0" dirty="0" smtClean="0">
                  <a:solidFill>
                    <a:schemeClr val="bg1"/>
                  </a:solidFill>
                  <a:latin typeface="Arial"/>
                  <a:ea typeface="黑体"/>
                </a:rPr>
                <a:t>假设</a:t>
              </a:r>
              <a:endParaRPr lang="zh-CN" altLang="en-US" b="1" kern="0" dirty="0">
                <a:solidFill>
                  <a:schemeClr val="bg1"/>
                </a:solidFill>
                <a:latin typeface="Arial"/>
                <a:ea typeface="黑体"/>
              </a:endParaRPr>
            </a:p>
          </p:txBody>
        </p:sp>
      </p:grpSp>
      <p:grpSp>
        <p:nvGrpSpPr>
          <p:cNvPr id="4" name="组合 17"/>
          <p:cNvGrpSpPr/>
          <p:nvPr/>
        </p:nvGrpSpPr>
        <p:grpSpPr>
          <a:xfrm>
            <a:off x="142844" y="885750"/>
            <a:ext cx="1469411" cy="400110"/>
            <a:chOff x="2962268" y="5103147"/>
            <a:chExt cx="1469411" cy="400110"/>
          </a:xfrm>
        </p:grpSpPr>
        <p:pic>
          <p:nvPicPr>
            <p:cNvPr id="19" name="Picture 4" descr="C:\Users\meng.zhang\Desktop\ACCP7.0模版图标规范\list_num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62268" y="5141278"/>
              <a:ext cx="323848" cy="323848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>
              <a:off x="3214678" y="5103147"/>
              <a:ext cx="1217001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代码阅读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cxnSp>
        <p:nvCxnSpPr>
          <p:cNvPr id="21" name="直接箭头连接符 20"/>
          <p:cNvCxnSpPr/>
          <p:nvPr/>
        </p:nvCxnSpPr>
        <p:spPr>
          <a:xfrm rot="5400000">
            <a:off x="6383061" y="2189444"/>
            <a:ext cx="523088" cy="180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>
            <a:off x="6383061" y="2189444"/>
            <a:ext cx="523088" cy="180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6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9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42872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/>
              <a:t>如何进行程序调试</a:t>
            </a:r>
            <a:r>
              <a:rPr lang="en-US" altLang="zh-CN" b="1"/>
              <a:t>5-4</a:t>
            </a:r>
          </a:p>
        </p:txBody>
      </p:sp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：观察变量</a:t>
            </a:r>
          </a:p>
          <a:p>
            <a:pPr lvl="1"/>
            <a:r>
              <a:rPr lang="zh-CN" altLang="en-US" dirty="0"/>
              <a:t>单步运行时可以在“变量”视图中看到变量当前的值</a:t>
            </a:r>
          </a:p>
          <a:p>
            <a:endParaRPr lang="zh-CN" altLang="en-US" dirty="0"/>
          </a:p>
        </p:txBody>
      </p:sp>
      <p:pic>
        <p:nvPicPr>
          <p:cNvPr id="663561" name="Picture 9" descr="debug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2651133"/>
            <a:ext cx="4381500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variabl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810" y="4714884"/>
            <a:ext cx="3465942" cy="1406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8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14290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/>
              <a:t>如何进行程序调试</a:t>
            </a:r>
            <a:r>
              <a:rPr lang="en-US" altLang="zh-CN" b="1"/>
              <a:t>5-5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642910" y="1000109"/>
            <a:ext cx="8043890" cy="400052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：发现问题</a:t>
            </a:r>
          </a:p>
          <a:p>
            <a:pPr lvl="1"/>
            <a:r>
              <a:rPr lang="zh-CN" altLang="en-US" dirty="0"/>
              <a:t> 变量</a:t>
            </a:r>
            <a:r>
              <a:rPr lang="en-US" altLang="zh-CN" dirty="0" err="1"/>
              <a:t>i</a:t>
            </a:r>
            <a:r>
              <a:rPr lang="zh-CN" altLang="en-US" dirty="0"/>
              <a:t>值变为</a:t>
            </a:r>
            <a:r>
              <a:rPr lang="en-US" altLang="zh-CN" dirty="0"/>
              <a:t>5</a:t>
            </a:r>
            <a:r>
              <a:rPr lang="zh-CN" altLang="en-US" dirty="0"/>
              <a:t>时就退出了循环，循环只进行</a:t>
            </a:r>
            <a:r>
              <a:rPr lang="en-US" altLang="zh-CN" dirty="0"/>
              <a:t>4</a:t>
            </a:r>
            <a:r>
              <a:rPr lang="zh-CN" altLang="en-US" dirty="0"/>
              <a:t>次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>
              <a:buNone/>
            </a:pPr>
            <a:endParaRPr lang="zh-CN" altLang="en-US" dirty="0"/>
          </a:p>
          <a:p>
            <a:r>
              <a:rPr lang="zh-CN" altLang="en-US" dirty="0"/>
              <a:t>步骤</a:t>
            </a:r>
            <a:r>
              <a:rPr lang="en-US" altLang="zh-CN" dirty="0"/>
              <a:t>6</a:t>
            </a:r>
            <a:r>
              <a:rPr lang="zh-CN" altLang="en-US" dirty="0"/>
              <a:t>：修正代码，重新运行</a:t>
            </a:r>
          </a:p>
          <a:p>
            <a:pPr lvl="1"/>
            <a:r>
              <a:rPr lang="zh-CN" altLang="en-US" dirty="0"/>
              <a:t>修改循环条件为： </a:t>
            </a:r>
            <a:r>
              <a:rPr lang="en-US" altLang="zh-CN" dirty="0" err="1"/>
              <a:t>i</a:t>
            </a:r>
            <a:r>
              <a:rPr lang="en-US" altLang="zh-CN" dirty="0"/>
              <a:t> &lt;= 5</a:t>
            </a:r>
          </a:p>
          <a:p>
            <a:r>
              <a:rPr lang="zh-CN" altLang="en-US" dirty="0"/>
              <a:t>步骤</a:t>
            </a:r>
            <a:r>
              <a:rPr lang="en-US" altLang="zh-CN" dirty="0"/>
              <a:t>7</a:t>
            </a:r>
            <a:r>
              <a:rPr lang="zh-CN" altLang="en-US" dirty="0"/>
              <a:t>：解决问题</a:t>
            </a:r>
          </a:p>
        </p:txBody>
      </p:sp>
      <p:pic>
        <p:nvPicPr>
          <p:cNvPr id="5" name="图片 4" descr="debug3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83" y="2500306"/>
            <a:ext cx="3767206" cy="1712366"/>
          </a:xfrm>
          <a:prstGeom prst="rect">
            <a:avLst/>
          </a:prstGeom>
        </p:spPr>
      </p:pic>
      <p:pic>
        <p:nvPicPr>
          <p:cNvPr id="6" name="图片 5" descr="variable1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2714620"/>
            <a:ext cx="2643713" cy="1046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14290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小结</a:t>
            </a:r>
            <a:endParaRPr lang="zh-CN" altLang="en-US" b="1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、程序调试的目的？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、程序调试的主要方法？</a:t>
            </a:r>
          </a:p>
          <a:p>
            <a:endParaRPr lang="zh-CN" altLang="en-US" dirty="0"/>
          </a:p>
        </p:txBody>
      </p:sp>
      <p:sp>
        <p:nvSpPr>
          <p:cNvPr id="704520" name="AutoShape 8"/>
          <p:cNvSpPr>
            <a:spLocks noChangeArrowheads="1"/>
          </p:cNvSpPr>
          <p:nvPr/>
        </p:nvSpPr>
        <p:spPr bwMode="auto">
          <a:xfrm>
            <a:off x="1357290" y="2285992"/>
            <a:ext cx="3744912" cy="4064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/>
              <a:t>找出缺陷原因，修正缺陷</a:t>
            </a:r>
          </a:p>
        </p:txBody>
      </p:sp>
      <p:sp>
        <p:nvSpPr>
          <p:cNvPr id="704521" name="AutoShape 9"/>
          <p:cNvSpPr>
            <a:spLocks noChangeArrowheads="1"/>
          </p:cNvSpPr>
          <p:nvPr/>
        </p:nvSpPr>
        <p:spPr bwMode="auto">
          <a:xfrm>
            <a:off x="1357290" y="4429132"/>
            <a:ext cx="3657600" cy="4064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/>
              <a:t>设置断点、单步执行、观察变量</a:t>
            </a:r>
          </a:p>
        </p:txBody>
      </p:sp>
      <p:grpSp>
        <p:nvGrpSpPr>
          <p:cNvPr id="2" name="组合 8"/>
          <p:cNvGrpSpPr/>
          <p:nvPr/>
        </p:nvGrpSpPr>
        <p:grpSpPr>
          <a:xfrm>
            <a:off x="112786" y="857232"/>
            <a:ext cx="958752" cy="430730"/>
            <a:chOff x="3643306" y="2500357"/>
            <a:chExt cx="958752" cy="430730"/>
          </a:xfrm>
        </p:grpSpPr>
        <p:pic>
          <p:nvPicPr>
            <p:cNvPr id="10" name="Picture 6" descr="E:\设计支持\模板设计\TW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43306" y="2500357"/>
              <a:ext cx="463239" cy="43073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3901224" y="2502459"/>
              <a:ext cx="700834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提问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20" grpId="0" animBg="1"/>
      <p:bldP spid="7045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学员操作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计算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以内的偶数之和</a:t>
            </a:r>
            <a:r>
              <a:rPr lang="en-US" altLang="zh-CN" sz="2800" dirty="0" smtClean="0"/>
              <a:t>2-1</a:t>
            </a:r>
            <a:endParaRPr lang="zh-CN" altLang="en-US" sz="2800" dirty="0" smtClean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训练要点</a:t>
            </a:r>
          </a:p>
          <a:p>
            <a:pPr lvl="1"/>
            <a:r>
              <a:rPr lang="en-US" altLang="zh-CN" dirty="0" smtClean="0"/>
              <a:t>while</a:t>
            </a:r>
            <a:r>
              <a:rPr lang="zh-CN" altLang="en-US" dirty="0" smtClean="0"/>
              <a:t>循环结构</a:t>
            </a:r>
          </a:p>
          <a:p>
            <a:pPr lvl="1"/>
            <a:r>
              <a:rPr lang="zh-CN" altLang="en-US" dirty="0" smtClean="0"/>
              <a:t>程序调试</a:t>
            </a:r>
          </a:p>
          <a:p>
            <a:pPr>
              <a:lnSpc>
                <a:spcPct val="90000"/>
              </a:lnSpc>
            </a:pPr>
            <a:r>
              <a:rPr lang="zh-CN" altLang="en-US" dirty="0" smtClean="0"/>
              <a:t>需求说明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编程实现：计算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以内（包括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）的偶数之和</a:t>
            </a:r>
          </a:p>
          <a:p>
            <a:pPr lvl="1"/>
            <a:r>
              <a:rPr lang="zh-CN" altLang="en-US" dirty="0" smtClean="0"/>
              <a:t>设置断点并调试程序，观察每一次循环中变量值的变化</a:t>
            </a:r>
          </a:p>
        </p:txBody>
      </p:sp>
      <p:grpSp>
        <p:nvGrpSpPr>
          <p:cNvPr id="2" name="组合 19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学员操作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计算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以内的偶数之和</a:t>
            </a:r>
            <a:r>
              <a:rPr lang="en-US" altLang="zh-CN" sz="2800" dirty="0" smtClean="0"/>
              <a:t>2-2</a:t>
            </a:r>
            <a:endParaRPr lang="zh-CN" altLang="en-US" sz="2800" dirty="0" smtClean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实现思路</a:t>
            </a:r>
            <a:endParaRPr lang="en-US" altLang="zh-CN" dirty="0" smtClean="0"/>
          </a:p>
          <a:p>
            <a:pPr>
              <a:buNone/>
            </a:pPr>
            <a:r>
              <a:rPr lang="zh-CN" altLang="en-US" sz="2400" dirty="0" smtClean="0"/>
              <a:t>（</a:t>
            </a:r>
            <a:r>
              <a:rPr lang="en-US" sz="2400" dirty="0" smtClean="0"/>
              <a:t>1</a:t>
            </a:r>
            <a:r>
              <a:rPr lang="zh-CN" altLang="en-US" sz="2400" dirty="0" smtClean="0"/>
              <a:t>）声明并初始化循环变量：</a:t>
            </a:r>
            <a:r>
              <a:rPr lang="en-US" sz="2400" dirty="0" err="1" smtClean="0"/>
              <a:t>int</a:t>
            </a:r>
            <a:r>
              <a:rPr lang="en-US" sz="2400" dirty="0" smtClean="0"/>
              <a:t> num=0;</a:t>
            </a:r>
            <a:endParaRPr lang="en-US" altLang="zh-CN" sz="2400" dirty="0" smtClean="0"/>
          </a:p>
          <a:p>
            <a:pPr>
              <a:buNone/>
            </a:pPr>
            <a:r>
              <a:rPr lang="zh-CN" altLang="en-US" sz="2400" dirty="0" smtClean="0"/>
              <a:t>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）分析循环条件和循环操作：</a:t>
            </a:r>
          </a:p>
          <a:p>
            <a:pPr>
              <a:buNone/>
            </a:pPr>
            <a:r>
              <a:rPr lang="en-US" altLang="zh-CN" sz="2400" dirty="0" smtClean="0"/>
              <a:t>	    </a:t>
            </a:r>
            <a:r>
              <a:rPr lang="zh-CN" altLang="en-US" sz="2400" dirty="0" smtClean="0"/>
              <a:t>循环条件：</a:t>
            </a:r>
            <a:r>
              <a:rPr lang="en-US" altLang="en-US" sz="2400" dirty="0" smtClean="0"/>
              <a:t>num&lt;=100</a:t>
            </a:r>
            <a:r>
              <a:rPr lang="zh-CN" altLang="en-US" sz="2400" dirty="0" smtClean="0"/>
              <a:t>，</a:t>
            </a:r>
          </a:p>
          <a:p>
            <a:pPr>
              <a:buNone/>
            </a:pPr>
            <a:r>
              <a:rPr lang="en-US" altLang="zh-CN" sz="2400" dirty="0" smtClean="0"/>
              <a:t>	    </a:t>
            </a:r>
            <a:r>
              <a:rPr lang="zh-CN" altLang="en-US" sz="2400" dirty="0" smtClean="0"/>
              <a:t>循环操作：累加求和、改变循环变量的值。</a:t>
            </a:r>
          </a:p>
          <a:p>
            <a:pPr>
              <a:buNone/>
            </a:pPr>
            <a:r>
              <a:rPr lang="zh-CN" altLang="en-US" sz="2400" dirty="0" smtClean="0"/>
              <a:t>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）套用</a:t>
            </a:r>
            <a:r>
              <a:rPr lang="en-US" altLang="en-US" sz="2400" dirty="0" smtClean="0"/>
              <a:t>while</a:t>
            </a:r>
            <a:r>
              <a:rPr lang="zh-CN" altLang="en-US" sz="2400" dirty="0" smtClean="0"/>
              <a:t>语法写出代码。</a:t>
            </a:r>
          </a:p>
          <a:p>
            <a:pPr lvl="1"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 lvl="1">
              <a:lnSpc>
                <a:spcPct val="90000"/>
              </a:lnSpc>
              <a:buNone/>
            </a:pPr>
            <a:endParaRPr lang="en-US" altLang="zh-CN" dirty="0" smtClean="0"/>
          </a:p>
        </p:txBody>
      </p:sp>
      <p:grpSp>
        <p:nvGrpSpPr>
          <p:cNvPr id="2" name="组合 19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3" name="组合 10"/>
          <p:cNvGrpSpPr>
            <a:grpSpLocks/>
          </p:cNvGrpSpPr>
          <p:nvPr/>
        </p:nvGrpSpPr>
        <p:grpSpPr bwMode="auto">
          <a:xfrm>
            <a:off x="2857500" y="5854720"/>
            <a:ext cx="3071813" cy="431800"/>
            <a:chOff x="4071935" y="5500702"/>
            <a:chExt cx="3071834" cy="431800"/>
          </a:xfrm>
          <a:solidFill>
            <a:srgbClr val="0070C0"/>
          </a:solidFill>
        </p:grpSpPr>
        <p:sp>
          <p:nvSpPr>
            <p:cNvPr id="13" name="AutoShape 7"/>
            <p:cNvSpPr>
              <a:spLocks noChangeArrowheads="1"/>
            </p:cNvSpPr>
            <p:nvPr/>
          </p:nvSpPr>
          <p:spPr bwMode="auto">
            <a:xfrm>
              <a:off x="4071935" y="5500702"/>
              <a:ext cx="3071834" cy="431800"/>
            </a:xfrm>
            <a:prstGeom prst="flowChartAlternateProcess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h="63500" prst="hardEdge"/>
            </a:sp3d>
          </p:spPr>
          <p:txBody>
            <a:bodyPr anchor="ctr"/>
            <a:lstStyle/>
            <a:p>
              <a:pPr>
                <a:defRPr/>
              </a:pPr>
              <a:endParaRPr lang="zh-CN" altLang="en-US" sz="1600" b="1" dirty="0"/>
            </a:p>
          </p:txBody>
        </p:sp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4575176" y="5538802"/>
              <a:ext cx="20682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BFFFE"/>
                  </a:solidFill>
                </a:rPr>
                <a:t>完成时间</a:t>
              </a:r>
              <a:r>
                <a:rPr lang="zh-CN" altLang="en-US" b="1" dirty="0" smtClean="0">
                  <a:solidFill>
                    <a:srgbClr val="FBFFFE"/>
                  </a:solidFill>
                </a:rPr>
                <a:t>：</a:t>
              </a:r>
              <a:r>
                <a:rPr lang="en-US" altLang="zh-CN" b="1" dirty="0" smtClean="0">
                  <a:solidFill>
                    <a:srgbClr val="FBFFFE"/>
                  </a:solidFill>
                </a:rPr>
                <a:t>20</a:t>
              </a:r>
              <a:r>
                <a:rPr lang="zh-CN" altLang="en-US" b="1" dirty="0" smtClean="0">
                  <a:solidFill>
                    <a:srgbClr val="FBFFFE"/>
                  </a:solidFill>
                </a:rPr>
                <a:t>分钟</a:t>
              </a:r>
              <a:endParaRPr lang="zh-CN" altLang="en-US" b="1" dirty="0">
                <a:solidFill>
                  <a:srgbClr val="FBFFF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——查询商品价格2-1</a:t>
            </a:r>
            <a:endParaRPr lang="zh-CN" altLang="en-US" dirty="0" smtClean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训练要点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/>
              <a:t>while</a:t>
            </a:r>
            <a:r>
              <a:rPr lang="zh-CN" altLang="en-US" dirty="0" smtClean="0"/>
              <a:t>循环结构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程序调试</a:t>
            </a:r>
          </a:p>
          <a:p>
            <a:pPr>
              <a:lnSpc>
                <a:spcPct val="90000"/>
              </a:lnSpc>
            </a:pPr>
            <a:r>
              <a:rPr lang="zh-CN" altLang="en-US" dirty="0" smtClean="0"/>
              <a:t>需求说明</a:t>
            </a:r>
            <a:endParaRPr lang="en-US" altLang="zh-CN" dirty="0" smtClean="0"/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循环输入商品编号，显示对应的商品价格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输入“</a:t>
            </a:r>
            <a:r>
              <a:rPr lang="en-US" altLang="zh-CN" dirty="0" smtClean="0"/>
              <a:t>n”</a:t>
            </a:r>
            <a:r>
              <a:rPr lang="zh-CN" altLang="en-US" dirty="0" smtClean="0"/>
              <a:t>结束循环</a:t>
            </a:r>
          </a:p>
        </p:txBody>
      </p:sp>
      <p:grpSp>
        <p:nvGrpSpPr>
          <p:cNvPr id="2" name="组合 19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14" name="图片 13" descr="查询商品价格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71876"/>
            <a:ext cx="4298412" cy="287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——查询商品价格2-2</a:t>
            </a:r>
            <a:endParaRPr lang="zh-CN" altLang="en-US" dirty="0" smtClean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实现思路</a:t>
            </a:r>
          </a:p>
          <a:p>
            <a:pPr>
              <a:buNone/>
            </a:pPr>
            <a:r>
              <a:rPr lang="zh-CN" altLang="en-US" sz="2400" dirty="0" smtClean="0"/>
              <a:t>（</a:t>
            </a:r>
            <a:r>
              <a:rPr lang="en-US" altLang="en-US" sz="2400" dirty="0" smtClean="0"/>
              <a:t>1</a:t>
            </a:r>
            <a:r>
              <a:rPr lang="zh-CN" altLang="en-US" sz="2400" dirty="0" smtClean="0"/>
              <a:t>）分析循环条件和循环操作：</a:t>
            </a:r>
          </a:p>
          <a:p>
            <a:pPr>
              <a:buNone/>
            </a:pPr>
            <a:r>
              <a:rPr lang="en-US" altLang="zh-CN" sz="2400" dirty="0" smtClean="0"/>
              <a:t>	    </a:t>
            </a:r>
            <a:r>
              <a:rPr lang="zh-CN" altLang="en-US" sz="2400" dirty="0" smtClean="0"/>
              <a:t>循环条件：用户输入“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”时退出循环，</a:t>
            </a:r>
          </a:p>
          <a:p>
            <a:pPr>
              <a:buNone/>
            </a:pPr>
            <a:r>
              <a:rPr lang="en-US" altLang="zh-CN" sz="2400" dirty="0" smtClean="0"/>
              <a:t>		</a:t>
            </a:r>
            <a:r>
              <a:rPr lang="zh-CN" altLang="en-US" sz="2400" dirty="0" smtClean="0"/>
              <a:t>循环操作：输入商品编号，显示对应的商品价格。</a:t>
            </a:r>
          </a:p>
          <a:p>
            <a:pPr>
              <a:buNone/>
            </a:pPr>
            <a:r>
              <a:rPr lang="zh-CN" altLang="en-US" sz="2400" dirty="0" smtClean="0"/>
              <a:t>（</a:t>
            </a:r>
            <a:r>
              <a:rPr lang="en-US" altLang="en-US" sz="2400" dirty="0" smtClean="0"/>
              <a:t>2</a:t>
            </a:r>
            <a:r>
              <a:rPr lang="zh-CN" altLang="en-US" sz="2400" dirty="0" smtClean="0"/>
              <a:t>）套用</a:t>
            </a:r>
            <a:r>
              <a:rPr lang="en-US" altLang="en-US" sz="2400" dirty="0" smtClean="0"/>
              <a:t>while</a:t>
            </a:r>
            <a:r>
              <a:rPr lang="zh-CN" altLang="en-US" sz="2400" dirty="0" smtClean="0"/>
              <a:t>语法写出代码。</a:t>
            </a:r>
          </a:p>
          <a:p>
            <a:pPr lvl="1">
              <a:lnSpc>
                <a:spcPct val="90000"/>
              </a:lnSpc>
            </a:pPr>
            <a:endParaRPr lang="en-US" altLang="zh-CN" dirty="0" smtClean="0"/>
          </a:p>
          <a:p>
            <a:pPr lvl="1">
              <a:lnSpc>
                <a:spcPct val="90000"/>
              </a:lnSpc>
              <a:buNone/>
            </a:pPr>
            <a:endParaRPr lang="en-US" altLang="zh-CN" dirty="0" smtClean="0"/>
          </a:p>
          <a:p>
            <a:pPr marL="342900" lvl="1" indent="-342900">
              <a:lnSpc>
                <a:spcPct val="90000"/>
              </a:lnSpc>
              <a:buSzPct val="80000"/>
              <a:buBlip>
                <a:blip r:embed="rId2"/>
              </a:buBlip>
            </a:pPr>
            <a:r>
              <a:rPr lang="zh-CN" altLang="en-US" sz="2800" dirty="0" smtClean="0"/>
              <a:t>循环体内使用</a:t>
            </a:r>
            <a:r>
              <a:rPr lang="en-US" altLang="zh-CN" sz="2800" dirty="0" smtClean="0"/>
              <a:t>switch</a:t>
            </a:r>
          </a:p>
          <a:p>
            <a:pPr marL="342900" lvl="1" indent="-342900">
              <a:lnSpc>
                <a:spcPct val="90000"/>
              </a:lnSpc>
              <a:buSzPct val="80000"/>
              <a:buBlip>
                <a:blip r:embed="rId2"/>
              </a:buBlip>
            </a:pPr>
            <a:endParaRPr lang="zh-CN" altLang="en-US" dirty="0" smtClean="0"/>
          </a:p>
          <a:p>
            <a:endParaRPr lang="zh-CN" altLang="en-US" dirty="0" smtClean="0"/>
          </a:p>
        </p:txBody>
      </p:sp>
      <p:grpSp>
        <p:nvGrpSpPr>
          <p:cNvPr id="2" name="组合 19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3" name="组合 28"/>
          <p:cNvGrpSpPr/>
          <p:nvPr/>
        </p:nvGrpSpPr>
        <p:grpSpPr>
          <a:xfrm>
            <a:off x="156391" y="3896173"/>
            <a:ext cx="986585" cy="461521"/>
            <a:chOff x="3786182" y="3824735"/>
            <a:chExt cx="986585" cy="461521"/>
          </a:xfrm>
        </p:grpSpPr>
        <p:sp>
          <p:nvSpPr>
            <p:cNvPr id="30" name="TextBox 29"/>
            <p:cNvSpPr txBox="1"/>
            <p:nvPr/>
          </p:nvSpPr>
          <p:spPr>
            <a:xfrm>
              <a:off x="4071934" y="3855440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提示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31" name="Picture 2" descr="C:\Users\meng.zhang\Desktop\ACCP7.0模版图标规范\s-3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86182" y="3824735"/>
              <a:ext cx="381854" cy="461521"/>
            </a:xfrm>
            <a:prstGeom prst="rect">
              <a:avLst/>
            </a:prstGeom>
            <a:noFill/>
          </p:spPr>
        </p:pic>
      </p:grp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2857500" y="6072188"/>
            <a:ext cx="3071813" cy="431800"/>
            <a:chOff x="4071935" y="5500702"/>
            <a:chExt cx="3071834" cy="431800"/>
          </a:xfrm>
          <a:solidFill>
            <a:srgbClr val="0070C0"/>
          </a:solidFill>
        </p:grpSpPr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4071935" y="5500702"/>
              <a:ext cx="3071834" cy="431800"/>
            </a:xfrm>
            <a:prstGeom prst="flowChartAlternateProcess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h="63500" prst="hardEdge"/>
            </a:sp3d>
          </p:spPr>
          <p:txBody>
            <a:bodyPr anchor="ctr"/>
            <a:lstStyle/>
            <a:p>
              <a:pPr>
                <a:defRPr/>
              </a:pPr>
              <a:endParaRPr lang="zh-CN" altLang="en-US" sz="1600" b="1" dirty="0"/>
            </a:p>
          </p:txBody>
        </p:sp>
        <p:sp>
          <p:nvSpPr>
            <p:cNvPr id="17" name="TextBox 10"/>
            <p:cNvSpPr txBox="1">
              <a:spLocks noChangeArrowheads="1"/>
            </p:cNvSpPr>
            <p:nvPr/>
          </p:nvSpPr>
          <p:spPr bwMode="auto">
            <a:xfrm>
              <a:off x="4575176" y="5538802"/>
              <a:ext cx="20682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BFFFE"/>
                  </a:solidFill>
                </a:rPr>
                <a:t>完成时间</a:t>
              </a:r>
              <a:r>
                <a:rPr lang="zh-CN" altLang="en-US" b="1" dirty="0" smtClean="0">
                  <a:solidFill>
                    <a:srgbClr val="FBFFFE"/>
                  </a:solidFill>
                </a:rPr>
                <a:t>：</a:t>
              </a:r>
              <a:r>
                <a:rPr lang="en-US" altLang="zh-CN" b="1" dirty="0" smtClean="0">
                  <a:solidFill>
                    <a:srgbClr val="FBFFFE"/>
                  </a:solidFill>
                </a:rPr>
                <a:t>25</a:t>
              </a:r>
              <a:r>
                <a:rPr lang="zh-CN" altLang="en-US" b="1" dirty="0" smtClean="0">
                  <a:solidFill>
                    <a:srgbClr val="FBFFFE"/>
                  </a:solidFill>
                </a:rPr>
                <a:t>分钟</a:t>
              </a:r>
              <a:endParaRPr lang="zh-CN" altLang="en-US" b="1" dirty="0">
                <a:solidFill>
                  <a:srgbClr val="FBFFF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升级购物结算 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 smtClean="0"/>
              <a:t>循环输入商品编号和购买数量</a:t>
            </a:r>
          </a:p>
          <a:p>
            <a:pPr lvl="1"/>
            <a:r>
              <a:rPr lang="zh-CN" altLang="en-US" dirty="0" smtClean="0"/>
              <a:t>当输入</a:t>
            </a:r>
            <a:r>
              <a:rPr lang="en-US" altLang="zh-CN" dirty="0" smtClean="0"/>
              <a:t>n</a:t>
            </a:r>
            <a:r>
              <a:rPr lang="zh-CN" altLang="en-US" dirty="0" smtClean="0"/>
              <a:t>时结账 </a:t>
            </a:r>
          </a:p>
          <a:p>
            <a:pPr lvl="1"/>
            <a:r>
              <a:rPr lang="zh-CN" altLang="en-US" dirty="0" smtClean="0"/>
              <a:t>结账时计算应付金额并找零 </a:t>
            </a:r>
            <a:endParaRPr lang="zh-CN" altLang="en-US" dirty="0"/>
          </a:p>
        </p:txBody>
      </p:sp>
      <p:grpSp>
        <p:nvGrpSpPr>
          <p:cNvPr id="2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pic>
        <p:nvPicPr>
          <p:cNvPr id="17" name="图片 16" descr="升级购物结算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315524"/>
            <a:ext cx="4231843" cy="3471062"/>
          </a:xfrm>
          <a:prstGeom prst="rect">
            <a:avLst/>
          </a:prstGeom>
        </p:spPr>
      </p:pic>
      <p:grpSp>
        <p:nvGrpSpPr>
          <p:cNvPr id="3" name="组合 10"/>
          <p:cNvGrpSpPr>
            <a:grpSpLocks/>
          </p:cNvGrpSpPr>
          <p:nvPr/>
        </p:nvGrpSpPr>
        <p:grpSpPr bwMode="auto">
          <a:xfrm>
            <a:off x="357158" y="6000768"/>
            <a:ext cx="3071813" cy="431800"/>
            <a:chOff x="4071935" y="5500702"/>
            <a:chExt cx="3071834" cy="431800"/>
          </a:xfrm>
          <a:solidFill>
            <a:srgbClr val="0070C0"/>
          </a:solidFill>
        </p:grpSpPr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4071935" y="5500702"/>
              <a:ext cx="3071834" cy="431800"/>
            </a:xfrm>
            <a:prstGeom prst="flowChartAlternateProcess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h="63500" prst="hardEdge"/>
            </a:sp3d>
          </p:spPr>
          <p:txBody>
            <a:bodyPr anchor="ctr"/>
            <a:lstStyle/>
            <a:p>
              <a:pPr>
                <a:defRPr/>
              </a:pPr>
              <a:endParaRPr lang="zh-CN" altLang="en-US" sz="1600" b="1" dirty="0"/>
            </a:p>
          </p:txBody>
        </p:sp>
        <p:sp>
          <p:nvSpPr>
            <p:cNvPr id="18" name="TextBox 10"/>
            <p:cNvSpPr txBox="1">
              <a:spLocks noChangeArrowheads="1"/>
            </p:cNvSpPr>
            <p:nvPr/>
          </p:nvSpPr>
          <p:spPr bwMode="auto">
            <a:xfrm>
              <a:off x="4575176" y="5538802"/>
              <a:ext cx="20682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BFFFE"/>
                  </a:solidFill>
                </a:rPr>
                <a:t>完成时间</a:t>
              </a:r>
              <a:r>
                <a:rPr lang="zh-CN" altLang="en-US" b="1" dirty="0" smtClean="0">
                  <a:solidFill>
                    <a:srgbClr val="FBFFFE"/>
                  </a:solidFill>
                </a:rPr>
                <a:t>：</a:t>
              </a:r>
              <a:r>
                <a:rPr lang="en-US" altLang="zh-CN" b="1" dirty="0" smtClean="0">
                  <a:solidFill>
                    <a:srgbClr val="FBFFFE"/>
                  </a:solidFill>
                </a:rPr>
                <a:t>25</a:t>
              </a:r>
              <a:r>
                <a:rPr lang="zh-CN" altLang="en-US" b="1" dirty="0" smtClean="0">
                  <a:solidFill>
                    <a:srgbClr val="FBFFFE"/>
                  </a:solidFill>
                </a:rPr>
                <a:t>分钟</a:t>
              </a:r>
              <a:endParaRPr lang="zh-CN" altLang="en-US" b="1" dirty="0">
                <a:solidFill>
                  <a:srgbClr val="FBFFF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Text Box 3"/>
          <p:cNvSpPr txBox="1">
            <a:spLocks noChangeArrowheads="1"/>
          </p:cNvSpPr>
          <p:nvPr/>
        </p:nvSpPr>
        <p:spPr bwMode="auto">
          <a:xfrm>
            <a:off x="1619250" y="1196975"/>
            <a:ext cx="5975350" cy="604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endParaRPr lang="zh-CN" altLang="en-US" sz="2400" b="1">
              <a:ea typeface="黑体" pitchFamily="2" charset="-122"/>
            </a:endParaRPr>
          </a:p>
        </p:txBody>
      </p:sp>
      <p:sp>
        <p:nvSpPr>
          <p:cNvPr id="673796" name="AutoShape 4"/>
          <p:cNvSpPr>
            <a:spLocks noChangeArrowheads="1"/>
          </p:cNvSpPr>
          <p:nvPr/>
        </p:nvSpPr>
        <p:spPr bwMode="auto">
          <a:xfrm>
            <a:off x="943000" y="2000240"/>
            <a:ext cx="7343776" cy="1428760"/>
          </a:xfrm>
          <a:prstGeom prst="roundRect">
            <a:avLst>
              <a:gd name="adj" fmla="val 0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2000" b="1" dirty="0"/>
              <a:t>经过几天的学习，老师给张浩一道测试题，</a:t>
            </a:r>
          </a:p>
          <a:p>
            <a:pPr algn="l"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2000" b="1" dirty="0"/>
              <a:t>让他先上机编写程序完成，</a:t>
            </a:r>
          </a:p>
          <a:p>
            <a:pPr algn="l"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2000" b="1" dirty="0"/>
              <a:t>然后老师检查是否合格。如果不合格，则继续编写。</a:t>
            </a:r>
            <a:r>
              <a:rPr lang="en-US" altLang="zh-CN" sz="2000" b="1" dirty="0" smtClean="0"/>
              <a:t>…… </a:t>
            </a:r>
            <a:endParaRPr lang="en-US" altLang="zh-CN" sz="2000" b="1" dirty="0"/>
          </a:p>
        </p:txBody>
      </p:sp>
      <p:sp>
        <p:nvSpPr>
          <p:cNvPr id="673797" name="AutoShape 5"/>
          <p:cNvSpPr>
            <a:spLocks noChangeArrowheads="1"/>
          </p:cNvSpPr>
          <p:nvPr/>
        </p:nvSpPr>
        <p:spPr bwMode="auto">
          <a:xfrm>
            <a:off x="6442075" y="4108450"/>
            <a:ext cx="2309813" cy="158973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rgbClr val="0000FF"/>
                </a:solidFill>
              </a:rPr>
              <a:t>do</a:t>
            </a:r>
            <a:r>
              <a:rPr lang="en-US" altLang="zh-CN" b="1" dirty="0" smtClean="0"/>
              <a:t> {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 smtClean="0"/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   </a:t>
            </a:r>
            <a:r>
              <a:rPr lang="zh-CN" altLang="en-US" b="1" dirty="0" smtClean="0"/>
              <a:t>循环操作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endParaRPr lang="zh-CN" altLang="en-US" b="1" dirty="0" smtClean="0"/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}</a:t>
            </a:r>
            <a:r>
              <a:rPr lang="en-US" altLang="zh-CN" b="1" dirty="0" smtClean="0">
                <a:solidFill>
                  <a:srgbClr val="0000FF"/>
                </a:solidFill>
              </a:rPr>
              <a:t>while</a:t>
            </a:r>
            <a:r>
              <a:rPr lang="en-US" altLang="zh-CN" b="1" dirty="0" smtClean="0"/>
              <a:t> ( </a:t>
            </a:r>
            <a:r>
              <a:rPr lang="zh-CN" altLang="en-US" b="1" dirty="0" smtClean="0"/>
              <a:t>循环条件 </a:t>
            </a:r>
            <a:r>
              <a:rPr lang="en-US" altLang="zh-CN" b="1" dirty="0" smtClean="0"/>
              <a:t>);</a:t>
            </a:r>
            <a:endParaRPr lang="en-US" altLang="zh-CN" b="1" dirty="0"/>
          </a:p>
        </p:txBody>
      </p:sp>
      <p:sp>
        <p:nvSpPr>
          <p:cNvPr id="673798" name="AutoShape 6"/>
          <p:cNvSpPr>
            <a:spLocks noChangeArrowheads="1"/>
          </p:cNvSpPr>
          <p:nvPr/>
        </p:nvSpPr>
        <p:spPr bwMode="auto">
          <a:xfrm>
            <a:off x="609600" y="4108450"/>
            <a:ext cx="2308225" cy="161582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rgbClr val="0000FF"/>
                </a:solidFill>
              </a:rPr>
              <a:t>while</a:t>
            </a:r>
            <a:r>
              <a:rPr lang="en-US" altLang="zh-CN" b="1" dirty="0" smtClean="0"/>
              <a:t> (</a:t>
            </a:r>
            <a:r>
              <a:rPr lang="zh-CN" altLang="en-US" b="1" dirty="0" smtClean="0"/>
              <a:t>循环条件</a:t>
            </a:r>
            <a:r>
              <a:rPr lang="en-US" altLang="zh-CN" b="1" dirty="0" smtClean="0"/>
              <a:t>){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 smtClean="0"/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   </a:t>
            </a:r>
            <a:r>
              <a:rPr lang="zh-CN" altLang="en-US" b="1" dirty="0" smtClean="0"/>
              <a:t>循环操作</a:t>
            </a:r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endParaRPr lang="zh-CN" altLang="en-US" b="1" dirty="0" smtClean="0"/>
          </a:p>
          <a:p>
            <a:pPr marL="223838" indent="-223838" algn="l" defTabSz="381000">
              <a:lnSpc>
                <a:spcPct val="11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}</a:t>
            </a:r>
            <a:endParaRPr lang="en-US" altLang="zh-CN" b="1" dirty="0"/>
          </a:p>
        </p:txBody>
      </p:sp>
      <p:sp>
        <p:nvSpPr>
          <p:cNvPr id="673799" name="AutoShape 7"/>
          <p:cNvSpPr>
            <a:spLocks noChangeArrowheads="1"/>
          </p:cNvSpPr>
          <p:nvPr/>
        </p:nvSpPr>
        <p:spPr bwMode="auto">
          <a:xfrm>
            <a:off x="3203575" y="4437063"/>
            <a:ext cx="3065463" cy="70008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l"/>
            <a:r>
              <a:rPr lang="en-US" altLang="zh-CN" b="1" dirty="0">
                <a:ea typeface="黑体" pitchFamily="2" charset="-122"/>
              </a:rPr>
              <a:t>while</a:t>
            </a:r>
            <a:r>
              <a:rPr lang="zh-CN" altLang="en-US" b="1" dirty="0">
                <a:ea typeface="黑体" pitchFamily="2" charset="-122"/>
              </a:rPr>
              <a:t>循环先判断，再执行不适合描述此故事 </a:t>
            </a:r>
          </a:p>
        </p:txBody>
      </p:sp>
      <p:sp>
        <p:nvSpPr>
          <p:cNvPr id="673800" name="Rectangle 8"/>
          <p:cNvSpPr>
            <a:spLocks noChangeArrowheads="1"/>
          </p:cNvSpPr>
          <p:nvPr/>
        </p:nvSpPr>
        <p:spPr bwMode="auto">
          <a:xfrm>
            <a:off x="1285852" y="2571744"/>
            <a:ext cx="3529012" cy="360363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73802" name="WordArt 10"/>
          <p:cNvSpPr>
            <a:spLocks noChangeArrowheads="1" noChangeShapeType="1" noTextEdit="1"/>
          </p:cNvSpPr>
          <p:nvPr/>
        </p:nvSpPr>
        <p:spPr bwMode="auto">
          <a:xfrm>
            <a:off x="2339975" y="4868863"/>
            <a:ext cx="762000" cy="8651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5417"/>
              </a:avLst>
            </a:prstTxWarp>
          </a:bodyPr>
          <a:lstStyle/>
          <a:p>
            <a:r>
              <a:rPr lang="zh-CN" altLang="en-US" sz="3600" b="1" i="1" kern="10" dirty="0">
                <a:ln w="9525">
                  <a:solidFill>
                    <a:srgbClr val="80008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B563CF"/>
                    </a:gs>
                    <a:gs pos="100000">
                      <a:srgbClr val="B563CF">
                        <a:gamma/>
                        <a:tint val="0"/>
                        <a:invGamma/>
                      </a:srgbClr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  <a:latin typeface="Arial Black"/>
              </a:rPr>
              <a:t>？</a:t>
            </a:r>
          </a:p>
        </p:txBody>
      </p:sp>
      <p:sp>
        <p:nvSpPr>
          <p:cNvPr id="673804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14290"/>
            <a:ext cx="8229600" cy="900112"/>
          </a:xfrm>
          <a:noFill/>
          <a:ln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/>
              <a:t>为什么需要</a:t>
            </a:r>
            <a:r>
              <a:rPr lang="en-US" altLang="zh-CN" b="1" dirty="0"/>
              <a:t>do-while</a:t>
            </a:r>
            <a:r>
              <a:rPr lang="zh-CN" altLang="en-US" b="1" dirty="0"/>
              <a:t>循环</a:t>
            </a:r>
            <a:endParaRPr lang="en-US" altLang="zh-CN" b="1" dirty="0"/>
          </a:p>
        </p:txBody>
      </p:sp>
      <p:sp>
        <p:nvSpPr>
          <p:cNvPr id="673806" name="Rectangle 14"/>
          <p:cNvSpPr>
            <a:spLocks noGrp="1" noChangeArrowheads="1"/>
          </p:cNvSpPr>
          <p:nvPr>
            <p:ph idx="1"/>
          </p:nvPr>
        </p:nvSpPr>
        <p:spPr>
          <a:xfrm>
            <a:off x="784254" y="1276351"/>
            <a:ext cx="7645398" cy="7238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38100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dirty="0" smtClean="0"/>
              <a:t>如何</a:t>
            </a:r>
            <a:r>
              <a:rPr lang="zh-CN" altLang="en-US" dirty="0"/>
              <a:t>用程序讲述下面的故事？</a:t>
            </a:r>
          </a:p>
        </p:txBody>
      </p:sp>
      <p:grpSp>
        <p:nvGrpSpPr>
          <p:cNvPr id="2" name="组合 14"/>
          <p:cNvGrpSpPr/>
          <p:nvPr/>
        </p:nvGrpSpPr>
        <p:grpSpPr>
          <a:xfrm>
            <a:off x="142844" y="857232"/>
            <a:ext cx="986586" cy="422603"/>
            <a:chOff x="1000100" y="1173499"/>
            <a:chExt cx="986586" cy="422603"/>
          </a:xfrm>
        </p:grpSpPr>
        <p:pic>
          <p:nvPicPr>
            <p:cNvPr id="16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285852" y="1184745"/>
              <a:ext cx="700834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问题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3857620" y="5143512"/>
            <a:ext cx="1441450" cy="287337"/>
          </a:xfrm>
          <a:prstGeom prst="rightArrow">
            <a:avLst>
              <a:gd name="adj1" fmla="val 47056"/>
              <a:gd name="adj2" fmla="val 135912"/>
            </a:avLst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  <a:tileRect/>
          </a:gradFill>
          <a:ln w="9525" algn="ctr">
            <a:solidFill>
              <a:schemeClr val="accent5">
                <a:lumMod val="50000"/>
                <a:alpha val="31000"/>
              </a:schemeClr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7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7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7" grpId="0" animBg="1"/>
      <p:bldP spid="673798" grpId="0" animBg="1"/>
      <p:bldP spid="673799" grpId="0"/>
      <p:bldP spid="673800" grpId="0" animBg="1"/>
      <p:bldP spid="673802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Text Box 2"/>
          <p:cNvSpPr txBox="1">
            <a:spLocks noChangeArrowheads="1"/>
          </p:cNvSpPr>
          <p:nvPr/>
        </p:nvSpPr>
        <p:spPr bwMode="auto">
          <a:xfrm>
            <a:off x="8959850" y="1158875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fontAlgn="b"/>
            <a:endParaRPr lang="zh-CN" altLang="en-US" sz="4400" b="1">
              <a:solidFill>
                <a:schemeClr val="tx2"/>
              </a:solidFill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674820" name="AutoShape 4"/>
          <p:cNvSpPr>
            <a:spLocks noChangeArrowheads="1"/>
          </p:cNvSpPr>
          <p:nvPr/>
        </p:nvSpPr>
        <p:spPr bwMode="auto">
          <a:xfrm>
            <a:off x="900113" y="1990014"/>
            <a:ext cx="3317875" cy="1911132"/>
          </a:xfrm>
          <a:prstGeom prst="roundRect">
            <a:avLst>
              <a:gd name="adj" fmla="val 1744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rgbClr val="0000FF"/>
                </a:solidFill>
              </a:rPr>
              <a:t>do</a:t>
            </a:r>
            <a:r>
              <a:rPr lang="en-US" altLang="zh-CN" b="1" dirty="0" smtClean="0"/>
              <a:t> {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 smtClean="0"/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zh-CN" altLang="en-US" b="1" dirty="0" smtClean="0">
                <a:solidFill>
                  <a:srgbClr val="FF0000"/>
                </a:solidFill>
              </a:rPr>
              <a:t>循环操作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zh-CN" altLang="en-US" b="1" dirty="0" smtClean="0"/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} </a:t>
            </a:r>
            <a:r>
              <a:rPr lang="en-US" altLang="zh-CN" b="1" dirty="0" smtClean="0">
                <a:solidFill>
                  <a:srgbClr val="0000FF"/>
                </a:solidFill>
              </a:rPr>
              <a:t>while</a:t>
            </a:r>
            <a:r>
              <a:rPr lang="en-US" altLang="zh-CN" b="1" dirty="0" smtClean="0"/>
              <a:t> ( </a:t>
            </a:r>
            <a:r>
              <a:rPr lang="zh-CN" altLang="en-US" b="1" dirty="0" smtClean="0">
                <a:solidFill>
                  <a:srgbClr val="FF0000"/>
                </a:solidFill>
              </a:rPr>
              <a:t>循环条件 </a:t>
            </a:r>
            <a:r>
              <a:rPr lang="en-US" altLang="zh-CN" b="1" dirty="0" smtClean="0"/>
              <a:t>);</a:t>
            </a:r>
            <a:endParaRPr lang="en-US" altLang="zh-CN" b="1" dirty="0"/>
          </a:p>
        </p:txBody>
      </p:sp>
      <p:sp>
        <p:nvSpPr>
          <p:cNvPr id="674821" name="AutoShape 5"/>
          <p:cNvSpPr>
            <a:spLocks noChangeArrowheads="1"/>
          </p:cNvSpPr>
          <p:nvPr/>
        </p:nvSpPr>
        <p:spPr bwMode="auto">
          <a:xfrm>
            <a:off x="2071670" y="1428027"/>
            <a:ext cx="2298603" cy="408623"/>
          </a:xfrm>
          <a:prstGeom prst="wedgeRoundRectCallout">
            <a:avLst>
              <a:gd name="adj1" fmla="val -27579"/>
              <a:gd name="adj2" fmla="val 52250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先执行一遍循环操作</a:t>
            </a:r>
          </a:p>
        </p:txBody>
      </p:sp>
      <p:sp>
        <p:nvSpPr>
          <p:cNvPr id="674822" name="AutoShape 6"/>
          <p:cNvSpPr>
            <a:spLocks noChangeArrowheads="1"/>
          </p:cNvSpPr>
          <p:nvPr/>
        </p:nvSpPr>
        <p:spPr bwMode="auto">
          <a:xfrm>
            <a:off x="1357290" y="4285547"/>
            <a:ext cx="4600940" cy="408623"/>
          </a:xfrm>
          <a:prstGeom prst="wedgeRoundRectCallout">
            <a:avLst>
              <a:gd name="adj1" fmla="val -28423"/>
              <a:gd name="adj2" fmla="val -52521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符合条件，循环继续执行；否则，循环退出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795963" y="1700213"/>
            <a:ext cx="2592387" cy="2449512"/>
            <a:chOff x="3152" y="1071"/>
            <a:chExt cx="1633" cy="1543"/>
          </a:xfrm>
        </p:grpSpPr>
        <p:sp>
          <p:nvSpPr>
            <p:cNvPr id="674825" name="Line 9"/>
            <p:cNvSpPr>
              <a:spLocks noChangeShapeType="1"/>
            </p:cNvSpPr>
            <p:nvPr/>
          </p:nvSpPr>
          <p:spPr bwMode="auto">
            <a:xfrm>
              <a:off x="4105" y="2295"/>
              <a:ext cx="0" cy="3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4826" name="AutoShape 10"/>
            <p:cNvSpPr>
              <a:spLocks noChangeArrowheads="1"/>
            </p:cNvSpPr>
            <p:nvPr/>
          </p:nvSpPr>
          <p:spPr bwMode="auto">
            <a:xfrm>
              <a:off x="3606" y="1380"/>
              <a:ext cx="1179" cy="236"/>
            </a:xfrm>
            <a:prstGeom prst="flowChartProcess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2000" b="1">
                  <a:ea typeface="黑体" pitchFamily="2" charset="-122"/>
                </a:rPr>
                <a:t>循环操作 </a:t>
              </a:r>
            </a:p>
          </p:txBody>
        </p:sp>
        <p:sp>
          <p:nvSpPr>
            <p:cNvPr id="674827" name="Line 11"/>
            <p:cNvSpPr>
              <a:spLocks noChangeShapeType="1"/>
            </p:cNvSpPr>
            <p:nvPr/>
          </p:nvSpPr>
          <p:spPr bwMode="auto">
            <a:xfrm flipH="1">
              <a:off x="3152" y="2069"/>
              <a:ext cx="3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4828" name="Line 12"/>
            <p:cNvSpPr>
              <a:spLocks noChangeShapeType="1"/>
            </p:cNvSpPr>
            <p:nvPr/>
          </p:nvSpPr>
          <p:spPr bwMode="auto">
            <a:xfrm flipV="1">
              <a:off x="3152" y="1253"/>
              <a:ext cx="0" cy="8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4829" name="Line 13"/>
            <p:cNvSpPr>
              <a:spLocks noChangeShapeType="1"/>
            </p:cNvSpPr>
            <p:nvPr/>
          </p:nvSpPr>
          <p:spPr bwMode="auto">
            <a:xfrm>
              <a:off x="3152" y="1253"/>
              <a:ext cx="95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4830" name="Line 14"/>
            <p:cNvSpPr>
              <a:spLocks noChangeShapeType="1"/>
            </p:cNvSpPr>
            <p:nvPr/>
          </p:nvSpPr>
          <p:spPr bwMode="auto">
            <a:xfrm>
              <a:off x="4105" y="1071"/>
              <a:ext cx="0" cy="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4831" name="AutoShape 15"/>
            <p:cNvSpPr>
              <a:spLocks noChangeArrowheads="1"/>
            </p:cNvSpPr>
            <p:nvPr/>
          </p:nvSpPr>
          <p:spPr bwMode="auto">
            <a:xfrm>
              <a:off x="3470" y="1888"/>
              <a:ext cx="1315" cy="394"/>
            </a:xfrm>
            <a:prstGeom prst="flowChartDecisi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2000" b="1">
                  <a:ea typeface="黑体" pitchFamily="2" charset="-122"/>
                </a:rPr>
                <a:t>循环条件 </a:t>
              </a:r>
            </a:p>
          </p:txBody>
        </p:sp>
        <p:sp>
          <p:nvSpPr>
            <p:cNvPr id="674832" name="Rectangle 16"/>
            <p:cNvSpPr>
              <a:spLocks noChangeArrowheads="1"/>
            </p:cNvSpPr>
            <p:nvPr/>
          </p:nvSpPr>
          <p:spPr bwMode="auto">
            <a:xfrm>
              <a:off x="3152" y="1797"/>
              <a:ext cx="27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ea typeface="黑体" pitchFamily="2" charset="-122"/>
                </a:rPr>
                <a:t>真</a:t>
              </a:r>
            </a:p>
          </p:txBody>
        </p:sp>
        <p:sp>
          <p:nvSpPr>
            <p:cNvPr id="674833" name="Rectangle 17"/>
            <p:cNvSpPr>
              <a:spLocks noChangeArrowheads="1"/>
            </p:cNvSpPr>
            <p:nvPr/>
          </p:nvSpPr>
          <p:spPr bwMode="auto">
            <a:xfrm>
              <a:off x="4105" y="2341"/>
              <a:ext cx="27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ea typeface="黑体" pitchFamily="2" charset="-122"/>
                </a:rPr>
                <a:t>假</a:t>
              </a:r>
            </a:p>
          </p:txBody>
        </p:sp>
        <p:sp>
          <p:nvSpPr>
            <p:cNvPr id="674834" name="Line 18"/>
            <p:cNvSpPr>
              <a:spLocks noChangeShapeType="1"/>
            </p:cNvSpPr>
            <p:nvPr/>
          </p:nvSpPr>
          <p:spPr bwMode="auto">
            <a:xfrm>
              <a:off x="4105" y="1616"/>
              <a:ext cx="0" cy="2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74836" name="Rectangle 20"/>
          <p:cNvSpPr>
            <a:spLocks noChangeArrowheads="1"/>
          </p:cNvSpPr>
          <p:nvPr/>
        </p:nvSpPr>
        <p:spPr bwMode="auto">
          <a:xfrm>
            <a:off x="735012" y="274638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endParaRPr lang="en-US" altLang="zh-CN" sz="360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674837" name="Rectangle 21"/>
          <p:cNvSpPr>
            <a:spLocks noChangeArrowheads="1"/>
          </p:cNvSpPr>
          <p:nvPr/>
        </p:nvSpPr>
        <p:spPr bwMode="auto">
          <a:xfrm>
            <a:off x="755650" y="234950"/>
            <a:ext cx="8229600" cy="50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endParaRPr lang="en-US" altLang="zh-CN" sz="3600" b="1" dirty="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674839" name="Rectangle 23"/>
          <p:cNvSpPr>
            <a:spLocks noChangeArrowheads="1"/>
          </p:cNvSpPr>
          <p:nvPr/>
        </p:nvSpPr>
        <p:spPr bwMode="auto">
          <a:xfrm>
            <a:off x="785786" y="5214950"/>
            <a:ext cx="43926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defTabSz="381000">
              <a:lnSpc>
                <a:spcPct val="130000"/>
              </a:lnSpc>
              <a:buClr>
                <a:schemeClr val="tx2"/>
              </a:buClr>
              <a:buSzPct val="80000"/>
              <a:buBlip>
                <a:blip r:embed="rId3"/>
              </a:buBlip>
              <a:defRPr/>
            </a:pPr>
            <a:r>
              <a:rPr lang="zh-CN" altLang="en-US" sz="2800" b="1" dirty="0">
                <a:latin typeface="+mn-lt"/>
                <a:ea typeface="+mn-ea"/>
              </a:rPr>
              <a:t>特点：先执行，再判断</a:t>
            </a:r>
          </a:p>
        </p:txBody>
      </p:sp>
      <p:sp>
        <p:nvSpPr>
          <p:cNvPr id="674840" name="AutoShape 24"/>
          <p:cNvSpPr>
            <a:spLocks noChangeArrowheads="1"/>
          </p:cNvSpPr>
          <p:nvPr/>
        </p:nvSpPr>
        <p:spPr bwMode="auto">
          <a:xfrm>
            <a:off x="3714744" y="3642605"/>
            <a:ext cx="1385920" cy="408623"/>
          </a:xfrm>
          <a:prstGeom prst="wedgeRoundRectCallout">
            <a:avLst>
              <a:gd name="adj1" fmla="val -49457"/>
              <a:gd name="adj2" fmla="val -16055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分号不可少</a:t>
            </a:r>
          </a:p>
        </p:txBody>
      </p:sp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285983" y="80963"/>
            <a:ext cx="6678629" cy="900112"/>
          </a:xfrm>
        </p:spPr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do-while</a:t>
            </a:r>
            <a:r>
              <a:rPr lang="zh-CN" altLang="en-US" dirty="0" smtClean="0"/>
              <a:t>循环</a:t>
            </a:r>
          </a:p>
        </p:txBody>
      </p:sp>
      <p:grpSp>
        <p:nvGrpSpPr>
          <p:cNvPr id="3" name="组合 25"/>
          <p:cNvGrpSpPr/>
          <p:nvPr/>
        </p:nvGrpSpPr>
        <p:grpSpPr>
          <a:xfrm>
            <a:off x="142844" y="872998"/>
            <a:ext cx="1000132" cy="400110"/>
            <a:chOff x="1000100" y="1801286"/>
            <a:chExt cx="1000132" cy="400110"/>
          </a:xfrm>
        </p:grpSpPr>
        <p:pic>
          <p:nvPicPr>
            <p:cNvPr id="27" name="Picture 3" descr="E:\设计支持\模板设计\YF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00100" y="1806293"/>
              <a:ext cx="422603" cy="390096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1299399" y="1801286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语法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2143108" y="1856655"/>
            <a:ext cx="214314" cy="1000132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>
            <a:off x="3214678" y="3739762"/>
            <a:ext cx="500066" cy="45719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1" name="Line 15"/>
          <p:cNvSpPr>
            <a:spLocks noChangeShapeType="1"/>
          </p:cNvSpPr>
          <p:nvPr/>
        </p:nvSpPr>
        <p:spPr bwMode="auto">
          <a:xfrm flipH="1">
            <a:off x="2357422" y="3856920"/>
            <a:ext cx="285752" cy="42862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7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1" grpId="0" animBg="1"/>
      <p:bldP spid="674822" grpId="0" animBg="1"/>
      <p:bldP spid="674839" grpId="0"/>
      <p:bldP spid="6748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8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42872"/>
            <a:ext cx="8229600" cy="900112"/>
          </a:xfrm>
          <a:noFill/>
          <a:ln cap="flat"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/>
              <a:t>预习检查</a:t>
            </a:r>
          </a:p>
        </p:txBody>
      </p:sp>
      <p:sp>
        <p:nvSpPr>
          <p:cNvPr id="638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zh-CN" altLang="en-US"/>
              <a:t>举例说明，循环结构用于解决哪些问题？</a:t>
            </a:r>
          </a:p>
          <a:p>
            <a:pPr marL="457200" indent="-457200"/>
            <a:r>
              <a:rPr lang="zh-CN" altLang="en-US"/>
              <a:t>循环结构中使用了哪些关键字？</a:t>
            </a:r>
          </a:p>
          <a:p>
            <a:pPr marL="457200" indent="-457200"/>
            <a:r>
              <a:rPr lang="zh-CN" altLang="en-US"/>
              <a:t>程序调试有哪些步骤？</a:t>
            </a:r>
          </a:p>
          <a:p>
            <a:pPr marL="457200" indent="-457200"/>
            <a:endParaRPr lang="zh-CN" altLang="en-US"/>
          </a:p>
        </p:txBody>
      </p:sp>
      <p:grpSp>
        <p:nvGrpSpPr>
          <p:cNvPr id="2" name="组合 6"/>
          <p:cNvGrpSpPr/>
          <p:nvPr/>
        </p:nvGrpSpPr>
        <p:grpSpPr>
          <a:xfrm>
            <a:off x="112786" y="857232"/>
            <a:ext cx="958752" cy="430730"/>
            <a:chOff x="3643306" y="2500357"/>
            <a:chExt cx="958752" cy="430730"/>
          </a:xfrm>
        </p:grpSpPr>
        <p:pic>
          <p:nvPicPr>
            <p:cNvPr id="8" name="Picture 6" descr="E:\设计支持\模板设计\TW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43306" y="2500357"/>
              <a:ext cx="463239" cy="43073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3901224" y="2502459"/>
              <a:ext cx="700834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提问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8" name="AutoShape 4"/>
          <p:cNvSpPr>
            <a:spLocks noChangeArrowheads="1"/>
          </p:cNvSpPr>
          <p:nvPr/>
        </p:nvSpPr>
        <p:spPr bwMode="auto">
          <a:xfrm>
            <a:off x="623888" y="1428736"/>
            <a:ext cx="8039100" cy="3333220"/>
          </a:xfrm>
          <a:prstGeom prst="roundRect">
            <a:avLst>
              <a:gd name="adj" fmla="val 1092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</a:t>
            </a:r>
            <a:r>
              <a:rPr lang="en-US" altLang="zh-CN" b="1" dirty="0" smtClean="0">
                <a:solidFill>
                  <a:srgbClr val="0000FF"/>
                </a:solidFill>
              </a:rPr>
              <a:t>do</a:t>
            </a:r>
            <a:r>
              <a:rPr lang="en-US" altLang="zh-CN" b="1" dirty="0" smtClean="0"/>
              <a:t>{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en-US" altLang="zh-CN" b="1" dirty="0" err="1" smtClean="0"/>
              <a:t>System.out.println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上机编写程序！</a:t>
            </a:r>
            <a:r>
              <a:rPr lang="en-US" altLang="zh-CN" b="1" dirty="0" smtClean="0"/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en-US" altLang="zh-CN" b="1" dirty="0" err="1" smtClean="0"/>
              <a:t>System.out.print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合格了吗</a:t>
            </a:r>
            <a:r>
              <a:rPr lang="en-US" altLang="zh-CN" b="1" dirty="0" smtClean="0"/>
              <a:t>?(y/n)");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answer = </a:t>
            </a:r>
            <a:r>
              <a:rPr lang="en-US" altLang="zh-CN" b="1" dirty="0" err="1" smtClean="0"/>
              <a:t>input.next</a:t>
            </a:r>
            <a:r>
              <a:rPr lang="en-US" altLang="zh-CN" b="1" dirty="0" smtClean="0"/>
              <a:t>();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en-US" altLang="zh-CN" b="1" dirty="0" err="1" smtClean="0"/>
              <a:t>System.out.println</a:t>
            </a:r>
            <a:r>
              <a:rPr lang="en-US" altLang="zh-CN" b="1" dirty="0" smtClean="0"/>
              <a:t>("");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 smtClean="0"/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}</a:t>
            </a:r>
            <a:r>
              <a:rPr lang="en-US" altLang="zh-CN" b="1" dirty="0" smtClean="0">
                <a:solidFill>
                  <a:srgbClr val="0000FF"/>
                </a:solidFill>
              </a:rPr>
              <a:t>while(!"</a:t>
            </a:r>
            <a:r>
              <a:rPr lang="en-US" altLang="zh-CN" b="1" dirty="0" err="1" smtClean="0">
                <a:solidFill>
                  <a:srgbClr val="0000FF"/>
                </a:solidFill>
              </a:rPr>
              <a:t>y".equals</a:t>
            </a:r>
            <a:r>
              <a:rPr lang="en-US" altLang="zh-CN" b="1" dirty="0" smtClean="0">
                <a:solidFill>
                  <a:srgbClr val="0000FF"/>
                </a:solidFill>
              </a:rPr>
              <a:t>(answer));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   </a:t>
            </a:r>
            <a:r>
              <a:rPr lang="en-US" altLang="zh-CN" b="1" dirty="0" err="1" smtClean="0"/>
              <a:t>System.out.println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恭喜你通过了测试！</a:t>
            </a:r>
            <a:r>
              <a:rPr lang="en-US" altLang="zh-CN" b="1" dirty="0" smtClean="0"/>
              <a:t>");</a:t>
            </a:r>
            <a:endParaRPr lang="en-US" altLang="zh-CN" b="1" dirty="0"/>
          </a:p>
        </p:txBody>
      </p:sp>
      <p:sp>
        <p:nvSpPr>
          <p:cNvPr id="676869" name="Rectangle 5"/>
          <p:cNvSpPr>
            <a:spLocks noChangeArrowheads="1"/>
          </p:cNvSpPr>
          <p:nvPr/>
        </p:nvSpPr>
        <p:spPr bwMode="auto">
          <a:xfrm>
            <a:off x="1071538" y="1857364"/>
            <a:ext cx="4464050" cy="142876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76870" name="Rectangle 6"/>
          <p:cNvSpPr>
            <a:spLocks noChangeArrowheads="1"/>
          </p:cNvSpPr>
          <p:nvPr/>
        </p:nvSpPr>
        <p:spPr bwMode="auto">
          <a:xfrm>
            <a:off x="1571604" y="3643314"/>
            <a:ext cx="2381245" cy="35719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76871" name="AutoShape 7"/>
          <p:cNvSpPr>
            <a:spLocks noChangeArrowheads="1"/>
          </p:cNvSpPr>
          <p:nvPr/>
        </p:nvSpPr>
        <p:spPr bwMode="auto">
          <a:xfrm>
            <a:off x="4500563" y="3933825"/>
            <a:ext cx="1146741" cy="408623"/>
          </a:xfrm>
          <a:prstGeom prst="wedgeRoundRectCallout">
            <a:avLst>
              <a:gd name="adj1" fmla="val -50746"/>
              <a:gd name="adj2" fmla="val 917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循环</a:t>
            </a: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条件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676872" name="AutoShape 8"/>
          <p:cNvSpPr>
            <a:spLocks noChangeArrowheads="1"/>
          </p:cNvSpPr>
          <p:nvPr/>
        </p:nvSpPr>
        <p:spPr bwMode="auto">
          <a:xfrm>
            <a:off x="4929190" y="1071546"/>
            <a:ext cx="2298603" cy="408623"/>
          </a:xfrm>
          <a:prstGeom prst="wedgeRoundRectCallout">
            <a:avLst>
              <a:gd name="adj1" fmla="val -27329"/>
              <a:gd name="adj2" fmla="val 51430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先执行一遍循环操作</a:t>
            </a: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43107" y="80963"/>
            <a:ext cx="6821505" cy="900112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do-</a:t>
            </a:r>
            <a:r>
              <a:rPr lang="zh-CN" altLang="zh-CN" smtClean="0"/>
              <a:t>while循环</a:t>
            </a:r>
            <a:endParaRPr lang="zh-CN" altLang="en-US" dirty="0" smtClean="0"/>
          </a:p>
        </p:txBody>
      </p:sp>
      <p:grpSp>
        <p:nvGrpSpPr>
          <p:cNvPr id="2" name="组合 21"/>
          <p:cNvGrpSpPr/>
          <p:nvPr/>
        </p:nvGrpSpPr>
        <p:grpSpPr>
          <a:xfrm>
            <a:off x="142844" y="857232"/>
            <a:ext cx="1000132" cy="414475"/>
            <a:chOff x="1000100" y="2528843"/>
            <a:chExt cx="1000132" cy="414475"/>
          </a:xfrm>
        </p:grpSpPr>
        <p:pic>
          <p:nvPicPr>
            <p:cNvPr id="23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5" name="Line 15"/>
          <p:cNvSpPr>
            <a:spLocks noChangeShapeType="1"/>
          </p:cNvSpPr>
          <p:nvPr/>
        </p:nvSpPr>
        <p:spPr bwMode="auto">
          <a:xfrm flipV="1">
            <a:off x="5000628" y="1571612"/>
            <a:ext cx="357190" cy="285752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4071934" y="4000504"/>
            <a:ext cx="428628" cy="142875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68" grpId="0" animBg="1"/>
      <p:bldP spid="676869" grpId="0" animBg="1"/>
      <p:bldP spid="676870" grpId="0" animBg="1"/>
      <p:bldP spid="676871" grpId="0" animBg="1"/>
      <p:bldP spid="67687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928926" y="80963"/>
            <a:ext cx="6035686" cy="900112"/>
          </a:xfrm>
        </p:spPr>
        <p:txBody>
          <a:bodyPr/>
          <a:lstStyle/>
          <a:p>
            <a:r>
              <a:rPr lang="zh-CN" altLang="en-US" dirty="0" smtClean="0"/>
              <a:t>比较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do-while</a:t>
            </a:r>
            <a:endParaRPr lang="zh-CN" altLang="en-US" dirty="0"/>
          </a:p>
        </p:txBody>
      </p:sp>
      <p:sp>
        <p:nvSpPr>
          <p:cNvPr id="679938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while</a:t>
            </a:r>
            <a:r>
              <a:rPr lang="zh-CN" altLang="en-US" dirty="0"/>
              <a:t>循环和</a:t>
            </a:r>
            <a:r>
              <a:rPr lang="en-US" altLang="zh-CN" dirty="0"/>
              <a:t>do-while</a:t>
            </a:r>
            <a:r>
              <a:rPr lang="zh-CN" altLang="en-US" dirty="0"/>
              <a:t>循环的区别</a:t>
            </a:r>
          </a:p>
          <a:p>
            <a:pPr lvl="1"/>
            <a:r>
              <a:rPr lang="zh-CN" altLang="en-US" dirty="0"/>
              <a:t>语法不同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cs typeface="Times New Roman" pitchFamily="18" charset="0"/>
              </a:rPr>
              <a:t>执行次序不同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初始情况不满足循环条件时</a:t>
            </a:r>
          </a:p>
          <a:p>
            <a:pPr lvl="2"/>
            <a:r>
              <a:rPr lang="en-US" altLang="zh-CN" dirty="0">
                <a:ea typeface="黑体" pitchFamily="2" charset="-122"/>
              </a:rPr>
              <a:t>while</a:t>
            </a:r>
            <a:r>
              <a:rPr lang="zh-CN" altLang="en-US" dirty="0">
                <a:ea typeface="黑体" pitchFamily="2" charset="-122"/>
              </a:rPr>
              <a:t>循环一次都不会执行</a:t>
            </a:r>
          </a:p>
          <a:p>
            <a:pPr lvl="2"/>
            <a:r>
              <a:rPr lang="en-US" altLang="zh-CN" dirty="0">
                <a:ea typeface="黑体" pitchFamily="2" charset="-122"/>
              </a:rPr>
              <a:t>do-while</a:t>
            </a:r>
            <a:r>
              <a:rPr lang="zh-CN" altLang="en-US" dirty="0">
                <a:ea typeface="黑体" pitchFamily="2" charset="-122"/>
              </a:rPr>
              <a:t>循环不管任何情况都</a:t>
            </a: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至少执行一次</a:t>
            </a:r>
          </a:p>
        </p:txBody>
      </p:sp>
      <p:sp>
        <p:nvSpPr>
          <p:cNvPr id="679939" name="AutoShape 3"/>
          <p:cNvSpPr>
            <a:spLocks noChangeArrowheads="1"/>
          </p:cNvSpPr>
          <p:nvPr/>
        </p:nvSpPr>
        <p:spPr bwMode="auto">
          <a:xfrm>
            <a:off x="5219700" y="2285992"/>
            <a:ext cx="3173413" cy="1892826"/>
          </a:xfrm>
          <a:prstGeom prst="roundRect">
            <a:avLst>
              <a:gd name="adj" fmla="val 1191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rgbClr val="0000FF"/>
                </a:solidFill>
              </a:rPr>
              <a:t>do</a:t>
            </a:r>
            <a:r>
              <a:rPr lang="en-US" altLang="zh-CN" b="1" dirty="0" smtClean="0"/>
              <a:t> {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 smtClean="0"/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zh-CN" altLang="en-US" b="1" dirty="0" smtClean="0"/>
              <a:t>循环操作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zh-CN" altLang="en-US" b="1" dirty="0" smtClean="0"/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} </a:t>
            </a:r>
            <a:r>
              <a:rPr lang="en-US" altLang="zh-CN" b="1" dirty="0" smtClean="0">
                <a:solidFill>
                  <a:srgbClr val="0000FF"/>
                </a:solidFill>
              </a:rPr>
              <a:t>while</a:t>
            </a:r>
            <a:r>
              <a:rPr lang="en-US" altLang="zh-CN" b="1" dirty="0" smtClean="0"/>
              <a:t>( </a:t>
            </a:r>
            <a:r>
              <a:rPr lang="zh-CN" altLang="en-US" b="1" dirty="0" smtClean="0"/>
              <a:t>循环条件 </a:t>
            </a:r>
            <a:r>
              <a:rPr lang="en-US" altLang="zh-CN" b="1" dirty="0" smtClean="0"/>
              <a:t>) ;</a:t>
            </a:r>
            <a:endParaRPr lang="en-US" altLang="zh-CN" b="1" dirty="0"/>
          </a:p>
        </p:txBody>
      </p:sp>
      <p:sp>
        <p:nvSpPr>
          <p:cNvPr id="679940" name="AutoShape 4"/>
          <p:cNvSpPr>
            <a:spLocks noChangeArrowheads="1"/>
          </p:cNvSpPr>
          <p:nvPr/>
        </p:nvSpPr>
        <p:spPr bwMode="auto">
          <a:xfrm>
            <a:off x="1116013" y="2285992"/>
            <a:ext cx="3173412" cy="1892826"/>
          </a:xfrm>
          <a:prstGeom prst="roundRect">
            <a:avLst>
              <a:gd name="adj" fmla="val 1191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rgbClr val="0000FF"/>
                </a:solidFill>
              </a:rPr>
              <a:t>while</a:t>
            </a:r>
            <a:r>
              <a:rPr lang="en-US" altLang="zh-CN" b="1" dirty="0" smtClean="0"/>
              <a:t> ( </a:t>
            </a:r>
            <a:r>
              <a:rPr lang="zh-CN" altLang="en-US" b="1" dirty="0" smtClean="0"/>
              <a:t>循环条件 </a:t>
            </a:r>
            <a:r>
              <a:rPr lang="en-US" altLang="zh-CN" b="1" dirty="0" smtClean="0"/>
              <a:t>) {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 smtClean="0"/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	</a:t>
            </a:r>
            <a:r>
              <a:rPr lang="zh-CN" altLang="en-US" b="1" dirty="0" smtClean="0"/>
              <a:t>循环操作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zh-CN" altLang="en-US" b="1" dirty="0" smtClean="0"/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}</a:t>
            </a:r>
            <a:endParaRPr lang="en-US" altLang="zh-CN" b="1" dirty="0"/>
          </a:p>
        </p:txBody>
      </p:sp>
      <p:sp>
        <p:nvSpPr>
          <p:cNvPr id="679941" name="AutoShape 5"/>
          <p:cNvSpPr>
            <a:spLocks noChangeArrowheads="1"/>
          </p:cNvSpPr>
          <p:nvPr/>
        </p:nvSpPr>
        <p:spPr bwMode="auto">
          <a:xfrm>
            <a:off x="2339975" y="3789363"/>
            <a:ext cx="1846757" cy="40862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先判断，再执行</a:t>
            </a:r>
          </a:p>
        </p:txBody>
      </p:sp>
      <p:sp>
        <p:nvSpPr>
          <p:cNvPr id="679942" name="AutoShape 6"/>
          <p:cNvSpPr>
            <a:spLocks noChangeArrowheads="1"/>
          </p:cNvSpPr>
          <p:nvPr/>
        </p:nvSpPr>
        <p:spPr bwMode="auto">
          <a:xfrm>
            <a:off x="6156325" y="2708275"/>
            <a:ext cx="1846757" cy="40862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先执行，再判断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9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9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99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99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41" grpId="0" animBg="1"/>
      <p:bldP spid="6799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升级菜单切换 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 smtClean="0"/>
              <a:t>如果用户输入错误，可以重复输入直到输入正确，执行相应的操作后退出循环 </a:t>
            </a:r>
            <a:endParaRPr lang="en-US" altLang="zh-CN" dirty="0"/>
          </a:p>
        </p:txBody>
      </p:sp>
      <p:grpSp>
        <p:nvGrpSpPr>
          <p:cNvPr id="2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pic>
        <p:nvPicPr>
          <p:cNvPr id="17" name="图片 16" descr="升级菜单切换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26" y="2786058"/>
            <a:ext cx="3813414" cy="3480572"/>
          </a:xfrm>
          <a:prstGeom prst="rect">
            <a:avLst/>
          </a:prstGeom>
        </p:spPr>
      </p:pic>
      <p:grpSp>
        <p:nvGrpSpPr>
          <p:cNvPr id="3" name="组合 10"/>
          <p:cNvGrpSpPr>
            <a:grpSpLocks/>
          </p:cNvGrpSpPr>
          <p:nvPr/>
        </p:nvGrpSpPr>
        <p:grpSpPr bwMode="auto">
          <a:xfrm>
            <a:off x="2857500" y="6211910"/>
            <a:ext cx="3071813" cy="431800"/>
            <a:chOff x="4071935" y="5500702"/>
            <a:chExt cx="3071834" cy="431800"/>
          </a:xfrm>
          <a:solidFill>
            <a:srgbClr val="0070C0"/>
          </a:solidFill>
        </p:grpSpPr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4071935" y="5500702"/>
              <a:ext cx="3071834" cy="431800"/>
            </a:xfrm>
            <a:prstGeom prst="flowChartAlternateProcess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h="63500" prst="hardEdge"/>
            </a:sp3d>
          </p:spPr>
          <p:txBody>
            <a:bodyPr anchor="ctr"/>
            <a:lstStyle/>
            <a:p>
              <a:pPr>
                <a:defRPr/>
              </a:pPr>
              <a:endParaRPr lang="zh-CN" altLang="en-US" sz="1600" b="1" dirty="0"/>
            </a:p>
          </p:txBody>
        </p:sp>
        <p:sp>
          <p:nvSpPr>
            <p:cNvPr id="18" name="TextBox 10"/>
            <p:cNvSpPr txBox="1">
              <a:spLocks noChangeArrowheads="1"/>
            </p:cNvSpPr>
            <p:nvPr/>
          </p:nvSpPr>
          <p:spPr bwMode="auto">
            <a:xfrm>
              <a:off x="4575176" y="5538802"/>
              <a:ext cx="20682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BFFFE"/>
                  </a:solidFill>
                </a:rPr>
                <a:t>完成时间</a:t>
              </a:r>
              <a:r>
                <a:rPr lang="zh-CN" altLang="en-US" b="1" dirty="0" smtClean="0">
                  <a:solidFill>
                    <a:srgbClr val="FBFFFE"/>
                  </a:solidFill>
                </a:rPr>
                <a:t>：</a:t>
              </a:r>
              <a:r>
                <a:rPr lang="en-US" altLang="zh-CN" b="1" dirty="0" smtClean="0">
                  <a:solidFill>
                    <a:srgbClr val="FBFFFE"/>
                  </a:solidFill>
                </a:rPr>
                <a:t>20</a:t>
              </a:r>
              <a:r>
                <a:rPr lang="zh-CN" altLang="en-US" b="1" dirty="0" smtClean="0">
                  <a:solidFill>
                    <a:srgbClr val="FBFFFE"/>
                  </a:solidFill>
                </a:rPr>
                <a:t>分钟</a:t>
              </a:r>
              <a:endParaRPr lang="zh-CN" altLang="en-US" b="1" dirty="0">
                <a:solidFill>
                  <a:srgbClr val="FBFFF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Text Box 2"/>
          <p:cNvSpPr txBox="1">
            <a:spLocks noChangeArrowheads="1"/>
          </p:cNvSpPr>
          <p:nvPr/>
        </p:nvSpPr>
        <p:spPr bwMode="auto">
          <a:xfrm>
            <a:off x="4267200" y="1143000"/>
            <a:ext cx="4724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"/>
            <a:endParaRPr lang="zh-CN" altLang="en-US" sz="4400" b="1">
              <a:solidFill>
                <a:schemeClr val="tx2"/>
              </a:solidFill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685059" name="Text Box 3"/>
          <p:cNvSpPr txBox="1">
            <a:spLocks noChangeArrowheads="1"/>
          </p:cNvSpPr>
          <p:nvPr/>
        </p:nvSpPr>
        <p:spPr bwMode="auto">
          <a:xfrm>
            <a:off x="827088" y="1338263"/>
            <a:ext cx="7921625" cy="183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63538" indent="-363538" algn="just" eaLnBrk="0" fontAlgn="b" hangingPunct="0">
              <a:spcBef>
                <a:spcPct val="20000"/>
              </a:spcBef>
              <a:buClr>
                <a:srgbClr val="6600CC"/>
              </a:buClr>
              <a:buFont typeface="Wingdings" pitchFamily="2" charset="2"/>
              <a:buNone/>
            </a:pPr>
            <a:endParaRPr lang="zh-CN" altLang="en-US" sz="2800">
              <a:ea typeface="黑体" pitchFamily="2" charset="-122"/>
            </a:endParaRPr>
          </a:p>
          <a:p>
            <a:pPr marL="363538" indent="-363538" algn="just" eaLnBrk="0" fontAlgn="b" hangingPunct="0">
              <a:spcBef>
                <a:spcPct val="20000"/>
              </a:spcBef>
              <a:buClr>
                <a:srgbClr val="6600CC"/>
              </a:buClr>
              <a:buFont typeface="Wingdings" pitchFamily="2" charset="2"/>
              <a:buAutoNum type="arabicPeriod"/>
            </a:pPr>
            <a:endParaRPr lang="zh-CN" altLang="en-US" sz="2400">
              <a:ea typeface="黑体" pitchFamily="2" charset="-122"/>
            </a:endParaRPr>
          </a:p>
          <a:p>
            <a:pPr marL="363538" indent="-363538" algn="just" eaLnBrk="0" fontAlgn="b" hangingPunct="0">
              <a:spcBef>
                <a:spcPct val="20000"/>
              </a:spcBef>
              <a:buClr>
                <a:srgbClr val="6600CC"/>
              </a:buClr>
              <a:buFont typeface="Wingdings" pitchFamily="2" charset="2"/>
              <a:buChar char="q"/>
            </a:pPr>
            <a:endParaRPr lang="zh-CN" altLang="en-US" sz="2400">
              <a:ea typeface="黑体" pitchFamily="2" charset="-122"/>
            </a:endParaRPr>
          </a:p>
          <a:p>
            <a:pPr marL="363538" indent="-363538" algn="just" eaLnBrk="0" fontAlgn="b" hangingPunct="0">
              <a:spcBef>
                <a:spcPct val="20000"/>
              </a:spcBef>
              <a:buClr>
                <a:srgbClr val="6600CC"/>
              </a:buClr>
              <a:buFont typeface="Wingdings" pitchFamily="2" charset="2"/>
              <a:buChar char="q"/>
            </a:pPr>
            <a:endParaRPr lang="zh-CN" altLang="en-US" sz="2400">
              <a:ea typeface="黑体" pitchFamily="2" charset="-122"/>
            </a:endParaRPr>
          </a:p>
        </p:txBody>
      </p:sp>
      <p:sp>
        <p:nvSpPr>
          <p:cNvPr id="685062" name="Rectangle 6"/>
          <p:cNvSpPr>
            <a:spLocks noChangeArrowheads="1"/>
          </p:cNvSpPr>
          <p:nvPr/>
        </p:nvSpPr>
        <p:spPr bwMode="auto">
          <a:xfrm>
            <a:off x="784254" y="1268413"/>
            <a:ext cx="793115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循环由循环条件和循环操作组成</a:t>
            </a:r>
            <a:endParaRPr lang="zh-CN" altLang="en-US" sz="2800" b="1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en-US" altLang="zh-CN" sz="2800" b="1" dirty="0">
                <a:latin typeface="+mn-lt"/>
                <a:ea typeface="+mn-ea"/>
              </a:rPr>
              <a:t>while</a:t>
            </a:r>
            <a:r>
              <a:rPr lang="zh-CN" altLang="en-US" sz="2800" b="1" dirty="0" smtClean="0">
                <a:latin typeface="+mn-lt"/>
                <a:ea typeface="+mn-ea"/>
              </a:rPr>
              <a:t>循环的特点是先判断后执行</a:t>
            </a:r>
            <a:endParaRPr lang="en-US" altLang="zh-CN" sz="2800" b="1" dirty="0" smtClean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en-US" altLang="zh-CN" sz="2800" b="1" dirty="0" smtClean="0">
                <a:latin typeface="+mn-lt"/>
                <a:ea typeface="+mn-ea"/>
              </a:rPr>
              <a:t>do-while</a:t>
            </a:r>
            <a:r>
              <a:rPr lang="zh-CN" altLang="en-US" sz="2800" b="1" dirty="0" smtClean="0">
                <a:latin typeface="+mn-lt"/>
                <a:ea typeface="+mn-ea"/>
              </a:rPr>
              <a:t>循环的特点是先执行，再判断</a:t>
            </a:r>
            <a:endParaRPr lang="zh-CN" altLang="en-US" sz="2800" b="1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程序调试的主要方法包括设置断点、单步运行和观察变量</a:t>
            </a:r>
            <a:endParaRPr lang="en-US" altLang="zh-CN" sz="2800" b="1" dirty="0">
              <a:latin typeface="+mn-lt"/>
              <a:ea typeface="+mn-ea"/>
            </a:endParaRPr>
          </a:p>
        </p:txBody>
      </p:sp>
      <p:sp>
        <p:nvSpPr>
          <p:cNvPr id="685063" name="Rectangle 7"/>
          <p:cNvSpPr>
            <a:spLocks noChangeArrowheads="1"/>
          </p:cNvSpPr>
          <p:nvPr/>
        </p:nvSpPr>
        <p:spPr bwMode="auto">
          <a:xfrm>
            <a:off x="735012" y="214290"/>
            <a:ext cx="8229600" cy="49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总结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课后作业</a:t>
            </a:r>
            <a:endParaRPr lang="en-US" dirty="0" smtClean="0"/>
          </a:p>
          <a:p>
            <a:pPr lvl="0"/>
            <a:endParaRPr lang="en-US" altLang="zh-CN" dirty="0" smtClean="0"/>
          </a:p>
          <a:p>
            <a:pPr lvl="0"/>
            <a:r>
              <a:rPr lang="zh-CN" altLang="en-US" dirty="0" smtClean="0"/>
              <a:t>预习作业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预习目标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了解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循环的结构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了解</a:t>
            </a:r>
            <a:r>
              <a:rPr lang="en-US" altLang="zh-CN" dirty="0" smtClean="0"/>
              <a:t>break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continue</a:t>
            </a:r>
            <a:r>
              <a:rPr lang="zh-CN" altLang="en-US" dirty="0" smtClean="0"/>
              <a:t>的作用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242872"/>
            <a:ext cx="8229600" cy="900112"/>
          </a:xfrm>
          <a:noFill/>
          <a:ln cap="flat" algn="ctr"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/>
              <a:t>本章任务</a:t>
            </a:r>
          </a:p>
        </p:txBody>
      </p:sp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/>
            <a:r>
              <a:rPr lang="zh-CN" altLang="en-US" dirty="0"/>
              <a:t>实现</a:t>
            </a:r>
            <a:r>
              <a:rPr lang="en-US" altLang="zh-CN" dirty="0" err="1"/>
              <a:t>MyShopping</a:t>
            </a:r>
            <a:endParaRPr lang="en-US" altLang="zh-CN" dirty="0"/>
          </a:p>
          <a:p>
            <a:pPr marL="914400" lvl="1" indent="-457200"/>
            <a:r>
              <a:rPr lang="zh-CN" altLang="en-US" dirty="0"/>
              <a:t>查询商品价格</a:t>
            </a:r>
          </a:p>
          <a:p>
            <a:pPr marL="914400" lvl="1" indent="-457200"/>
            <a:r>
              <a:rPr lang="zh-CN" altLang="en-US" dirty="0"/>
              <a:t>升级购物结算</a:t>
            </a:r>
          </a:p>
          <a:p>
            <a:pPr marL="914400" lvl="1" indent="-457200"/>
            <a:r>
              <a:rPr lang="zh-CN" altLang="en-US" dirty="0"/>
              <a:t>升级菜单切换</a:t>
            </a:r>
          </a:p>
        </p:txBody>
      </p:sp>
      <p:pic>
        <p:nvPicPr>
          <p:cNvPr id="7" name="图片 6" descr="购物结算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26" y="2285992"/>
            <a:ext cx="4298412" cy="2871948"/>
          </a:xfrm>
          <a:prstGeom prst="rect">
            <a:avLst/>
          </a:prstGeom>
        </p:spPr>
      </p:pic>
      <p:pic>
        <p:nvPicPr>
          <p:cNvPr id="8" name="图片 7" descr="升级购物结算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26" y="2714620"/>
            <a:ext cx="4231843" cy="3471062"/>
          </a:xfrm>
          <a:prstGeom prst="rect">
            <a:avLst/>
          </a:prstGeom>
        </p:spPr>
      </p:pic>
      <p:pic>
        <p:nvPicPr>
          <p:cNvPr id="9" name="图片 8" descr="升级菜单切换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3143248"/>
            <a:ext cx="3813414" cy="3480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0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0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0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0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735013" y="71414"/>
            <a:ext cx="8229600" cy="900112"/>
          </a:xfrm>
        </p:spPr>
        <p:txBody>
          <a:bodyPr/>
          <a:lstStyle/>
          <a:p>
            <a:r>
              <a:rPr lang="zh-CN" altLang="en-US" dirty="0" smtClean="0"/>
              <a:t>本章目标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理解循环的含义</a:t>
            </a:r>
          </a:p>
          <a:p>
            <a:r>
              <a:rPr lang="zh-CN" altLang="en-US" dirty="0" smtClean="0"/>
              <a:t>会使用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循环结构</a:t>
            </a:r>
          </a:p>
          <a:p>
            <a:r>
              <a:rPr lang="zh-CN" altLang="en-US" dirty="0" smtClean="0"/>
              <a:t>会使用</a:t>
            </a:r>
            <a:r>
              <a:rPr lang="en-US" altLang="zh-CN" dirty="0" smtClean="0"/>
              <a:t>do-while</a:t>
            </a:r>
            <a:r>
              <a:rPr lang="zh-CN" altLang="en-US" dirty="0" smtClean="0"/>
              <a:t>循环结构</a:t>
            </a:r>
          </a:p>
          <a:p>
            <a:r>
              <a:rPr lang="zh-CN" altLang="en-US" dirty="0" smtClean="0"/>
              <a:t>会使用调试解决简单的程序错误</a:t>
            </a:r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1619250" y="2997200"/>
            <a:ext cx="6769100" cy="1604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1">
                <a:ea typeface="黑体" pitchFamily="2" charset="-122"/>
              </a:rPr>
              <a:t>System.out.println(</a:t>
            </a:r>
            <a:r>
              <a:rPr lang="en-US" altLang="zh-CN" b="1">
                <a:ea typeface="宋体" charset="-122"/>
              </a:rPr>
              <a:t>"</a:t>
            </a:r>
            <a:r>
              <a:rPr lang="zh-CN" altLang="zh-CN" b="1">
                <a:ea typeface="黑体" pitchFamily="2" charset="-122"/>
              </a:rPr>
              <a:t>第1遍写：好好学习，天天向上！</a:t>
            </a:r>
            <a:r>
              <a:rPr lang="en-US" altLang="zh-CN" b="1">
                <a:ea typeface="黑体" pitchFamily="2" charset="-122"/>
              </a:rPr>
              <a:t>");</a:t>
            </a:r>
          </a:p>
          <a:p>
            <a:pPr algn="l">
              <a:spcBef>
                <a:spcPct val="50000"/>
              </a:spcBef>
            </a:pPr>
            <a:r>
              <a:rPr lang="en-US" altLang="zh-CN" b="1">
                <a:ea typeface="黑体" pitchFamily="2" charset="-122"/>
              </a:rPr>
              <a:t>System.out.println(</a:t>
            </a:r>
            <a:r>
              <a:rPr lang="en-US" altLang="zh-CN" b="1">
                <a:ea typeface="宋体" charset="-122"/>
              </a:rPr>
              <a:t>“</a:t>
            </a:r>
            <a:r>
              <a:rPr lang="zh-CN" altLang="zh-CN" b="1">
                <a:ea typeface="黑体" pitchFamily="2" charset="-122"/>
              </a:rPr>
              <a:t>第</a:t>
            </a:r>
            <a:r>
              <a:rPr lang="zh-CN" altLang="en-US" b="1">
                <a:ea typeface="黑体" pitchFamily="2" charset="-122"/>
              </a:rPr>
              <a:t>2</a:t>
            </a:r>
            <a:r>
              <a:rPr lang="zh-CN" altLang="zh-CN" b="1">
                <a:ea typeface="黑体" pitchFamily="2" charset="-122"/>
              </a:rPr>
              <a:t>遍写：好好学习，天天向上！</a:t>
            </a:r>
            <a:r>
              <a:rPr lang="en-US" altLang="zh-CN" b="1">
                <a:ea typeface="黑体" pitchFamily="2" charset="-122"/>
              </a:rPr>
              <a:t>");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a typeface="黑体" pitchFamily="2" charset="-122"/>
              </a:rPr>
              <a:t>……</a:t>
            </a:r>
          </a:p>
          <a:p>
            <a:pPr algn="l">
              <a:spcBef>
                <a:spcPct val="50000"/>
              </a:spcBef>
            </a:pPr>
            <a:r>
              <a:rPr lang="en-US" altLang="zh-CN" b="1">
                <a:ea typeface="黑体" pitchFamily="2" charset="-122"/>
              </a:rPr>
              <a:t>System.out.println(</a:t>
            </a:r>
            <a:r>
              <a:rPr lang="en-US" altLang="zh-CN" b="1">
                <a:ea typeface="宋体" charset="-122"/>
              </a:rPr>
              <a:t>“</a:t>
            </a:r>
            <a:r>
              <a:rPr lang="zh-CN" altLang="zh-CN" b="1">
                <a:ea typeface="黑体" pitchFamily="2" charset="-122"/>
              </a:rPr>
              <a:t>第1</a:t>
            </a:r>
            <a:r>
              <a:rPr lang="zh-CN" altLang="en-US" b="1">
                <a:ea typeface="黑体" pitchFamily="2" charset="-122"/>
              </a:rPr>
              <a:t>0</a:t>
            </a:r>
            <a:r>
              <a:rPr lang="en-US" altLang="zh-CN" b="1">
                <a:ea typeface="黑体" pitchFamily="2" charset="-122"/>
              </a:rPr>
              <a:t>0</a:t>
            </a:r>
            <a:r>
              <a:rPr lang="zh-CN" altLang="zh-CN" b="1">
                <a:ea typeface="黑体" pitchFamily="2" charset="-122"/>
              </a:rPr>
              <a:t>遍写：好好学习，天天向上！</a:t>
            </a:r>
            <a:r>
              <a:rPr lang="en-US" altLang="zh-CN" b="1">
                <a:ea typeface="黑体" pitchFamily="2" charset="-122"/>
              </a:rPr>
              <a:t>");</a:t>
            </a:r>
          </a:p>
        </p:txBody>
      </p:sp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1150938" y="1268413"/>
            <a:ext cx="7453312" cy="1393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zh-CN" altLang="en-US" sz="2400" b="1">
                <a:ea typeface="黑体" pitchFamily="2" charset="-122"/>
              </a:rPr>
              <a:t>    </a:t>
            </a:r>
          </a:p>
        </p:txBody>
      </p:sp>
      <p:sp>
        <p:nvSpPr>
          <p:cNvPr id="642053" name="AutoShape 5"/>
          <p:cNvSpPr>
            <a:spLocks/>
          </p:cNvSpPr>
          <p:nvPr/>
        </p:nvSpPr>
        <p:spPr bwMode="auto">
          <a:xfrm flipH="1">
            <a:off x="1187450" y="3141663"/>
            <a:ext cx="360363" cy="1366837"/>
          </a:xfrm>
          <a:prstGeom prst="rightBrace">
            <a:avLst>
              <a:gd name="adj1" fmla="val 31608"/>
              <a:gd name="adj2" fmla="val 4859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179388" y="3573463"/>
            <a:ext cx="12954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黑体" pitchFamily="2" charset="-122"/>
              </a:rPr>
              <a:t>100</a:t>
            </a:r>
            <a:r>
              <a:rPr lang="zh-CN" altLang="en-US" b="1">
                <a:ea typeface="黑体" pitchFamily="2" charset="-122"/>
              </a:rPr>
              <a:t>条</a:t>
            </a:r>
          </a:p>
        </p:txBody>
      </p:sp>
      <p:sp>
        <p:nvSpPr>
          <p:cNvPr id="642064" name="AutoShape 16"/>
          <p:cNvSpPr>
            <a:spLocks noChangeArrowheads="1"/>
          </p:cNvSpPr>
          <p:nvPr/>
        </p:nvSpPr>
        <p:spPr bwMode="auto">
          <a:xfrm>
            <a:off x="1746270" y="5665806"/>
            <a:ext cx="5611812" cy="4064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/>
              <a:t>决定写一万遍“好好学习，天天向上！” ，怎么办？</a:t>
            </a:r>
          </a:p>
        </p:txBody>
      </p:sp>
      <p:sp>
        <p:nvSpPr>
          <p:cNvPr id="642065" name="Rectangle 17"/>
          <p:cNvSpPr>
            <a:spLocks noChangeArrowheads="1"/>
          </p:cNvSpPr>
          <p:nvPr/>
        </p:nvSpPr>
        <p:spPr bwMode="auto">
          <a:xfrm>
            <a:off x="784254" y="1285860"/>
            <a:ext cx="7416800" cy="1439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zh-CN" altLang="en-US" sz="2800" b="1" dirty="0" smtClean="0">
                <a:latin typeface="+mn-lt"/>
                <a:ea typeface="+mn-ea"/>
              </a:rPr>
              <a:t>张浩</a:t>
            </a:r>
            <a:r>
              <a:rPr lang="en-US" altLang="zh-CN" sz="2800" b="1" dirty="0">
                <a:latin typeface="+mn-lt"/>
                <a:ea typeface="+mn-ea"/>
              </a:rPr>
              <a:t>Java</a:t>
            </a:r>
            <a:r>
              <a:rPr lang="zh-CN" altLang="en-US" sz="2800" b="1" dirty="0">
                <a:latin typeface="+mn-lt"/>
                <a:ea typeface="+mn-ea"/>
              </a:rPr>
              <a:t>考试成绩未达到自己的目标。为了表明自己勤奋学习的决心，他决定写一百遍“好好学习，天天向上！”</a:t>
            </a:r>
          </a:p>
        </p:txBody>
      </p:sp>
      <p:pic>
        <p:nvPicPr>
          <p:cNvPr id="13" name="图片 12" descr="示例1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86058"/>
            <a:ext cx="3043123" cy="2833908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142976" y="80963"/>
            <a:ext cx="7821636" cy="900112"/>
          </a:xfrm>
        </p:spPr>
        <p:txBody>
          <a:bodyPr/>
          <a:lstStyle/>
          <a:p>
            <a:r>
              <a:rPr lang="zh-CN" altLang="en-US" dirty="0" smtClean="0"/>
              <a:t>为什么需要循环</a:t>
            </a:r>
            <a:r>
              <a:rPr lang="en-US" altLang="zh-CN" dirty="0" smtClean="0"/>
              <a:t>2-1</a:t>
            </a:r>
            <a:endParaRPr lang="zh-CN" altLang="en-US" dirty="0"/>
          </a:p>
        </p:txBody>
      </p:sp>
      <p:grpSp>
        <p:nvGrpSpPr>
          <p:cNvPr id="2" name="组合 16"/>
          <p:cNvGrpSpPr/>
          <p:nvPr/>
        </p:nvGrpSpPr>
        <p:grpSpPr>
          <a:xfrm>
            <a:off x="142844" y="857232"/>
            <a:ext cx="986586" cy="422603"/>
            <a:chOff x="1000100" y="1173499"/>
            <a:chExt cx="986586" cy="422603"/>
          </a:xfrm>
        </p:grpSpPr>
        <p:pic>
          <p:nvPicPr>
            <p:cNvPr id="18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5852" y="1184745"/>
              <a:ext cx="700834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问题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2" grpId="0"/>
      <p:bldP spid="642053" grpId="0" animBg="1"/>
      <p:bldP spid="642054" grpId="0"/>
      <p:bldP spid="6420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9" name="AutoShape 3"/>
          <p:cNvSpPr>
            <a:spLocks noChangeArrowheads="1"/>
          </p:cNvSpPr>
          <p:nvPr/>
        </p:nvSpPr>
        <p:spPr bwMode="auto">
          <a:xfrm>
            <a:off x="206375" y="1916113"/>
            <a:ext cx="7088188" cy="3001875"/>
          </a:xfrm>
          <a:prstGeom prst="roundRect">
            <a:avLst>
              <a:gd name="adj" fmla="val 224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1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遍写：好好学习，天天向上！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(“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2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遍写：好好学习，天天向上！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3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遍写：好好学习，天天向上！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(“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4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遍写：好好学习，天天向上！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(“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9999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遍写：好好学习，天天向上！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(“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10000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遍写：好好学习，天天向上！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");</a:t>
            </a:r>
          </a:p>
        </p:txBody>
      </p:sp>
      <p:sp>
        <p:nvSpPr>
          <p:cNvPr id="644100" name="AutoShape 4"/>
          <p:cNvSpPr>
            <a:spLocks noChangeArrowheads="1"/>
          </p:cNvSpPr>
          <p:nvPr/>
        </p:nvSpPr>
        <p:spPr bwMode="auto">
          <a:xfrm>
            <a:off x="4383119" y="1916113"/>
            <a:ext cx="4475161" cy="29731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 smtClean="0">
                <a:solidFill>
                  <a:srgbClr val="0000FF"/>
                </a:solidFill>
              </a:rPr>
              <a:t>int</a:t>
            </a:r>
            <a:r>
              <a:rPr lang="en-US" altLang="zh-CN" b="1" dirty="0" smtClean="0"/>
              <a:t>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</a:t>
            </a:r>
            <a:r>
              <a:rPr lang="en-US" altLang="zh-CN" b="1" dirty="0" smtClean="0">
                <a:solidFill>
                  <a:srgbClr val="FF0000"/>
                </a:solidFill>
              </a:rPr>
              <a:t> = 1</a:t>
            </a:r>
            <a:r>
              <a:rPr lang="en-US" altLang="zh-CN" b="1" dirty="0" smtClean="0"/>
              <a:t>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rgbClr val="0000FF"/>
                </a:solidFill>
              </a:rPr>
              <a:t>while</a:t>
            </a:r>
            <a:r>
              <a:rPr lang="en-US" altLang="zh-CN" b="1" dirty="0" smtClean="0"/>
              <a:t> ( 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</a:t>
            </a:r>
            <a:r>
              <a:rPr lang="en-US" altLang="zh-CN" b="1" dirty="0" smtClean="0">
                <a:solidFill>
                  <a:srgbClr val="FF0000"/>
                </a:solidFill>
              </a:rPr>
              <a:t>  &lt;= 100     </a:t>
            </a:r>
            <a:r>
              <a:rPr lang="en-US" altLang="zh-CN" b="1" dirty="0" smtClean="0"/>
              <a:t>){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   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       </a:t>
            </a:r>
            <a:r>
              <a:rPr lang="en-US" altLang="zh-CN" b="1" dirty="0" err="1" smtClean="0"/>
              <a:t>System.out.println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第</a:t>
            </a:r>
            <a:r>
              <a:rPr lang="en-US" altLang="zh-CN" b="1" dirty="0" smtClean="0"/>
              <a:t>" +</a:t>
            </a:r>
            <a:r>
              <a:rPr lang="en-US" altLang="zh-CN" b="1" dirty="0" err="1" smtClean="0"/>
              <a:t>i</a:t>
            </a:r>
            <a:r>
              <a:rPr lang="en-US" altLang="zh-CN" b="1" dirty="0" smtClean="0"/>
              <a:t>+ "</a:t>
            </a:r>
            <a:r>
              <a:rPr lang="zh-CN" altLang="en-US" b="1" dirty="0" smtClean="0"/>
              <a:t>遍写：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 smtClean="0"/>
              <a:t>                 好好学习，天天向上！</a:t>
            </a:r>
            <a:r>
              <a:rPr lang="en-US" altLang="zh-CN" b="1" dirty="0" smtClean="0"/>
              <a:t>");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  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</a:t>
            </a:r>
            <a:r>
              <a:rPr lang="en-US" altLang="zh-CN" b="1" dirty="0" smtClean="0">
                <a:solidFill>
                  <a:srgbClr val="FF0000"/>
                </a:solidFill>
              </a:rPr>
              <a:t> ++;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}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/>
          </a:p>
        </p:txBody>
      </p:sp>
      <p:sp>
        <p:nvSpPr>
          <p:cNvPr id="644101" name="AutoShape 5"/>
          <p:cNvSpPr>
            <a:spLocks noChangeArrowheads="1"/>
          </p:cNvSpPr>
          <p:nvPr/>
        </p:nvSpPr>
        <p:spPr bwMode="gray">
          <a:xfrm>
            <a:off x="5214942" y="2357430"/>
            <a:ext cx="1192927" cy="40862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i</a:t>
            </a:r>
            <a:r>
              <a:rPr lang="en-US" altLang="zh-CN" b="1" kern="0" dirty="0">
                <a:solidFill>
                  <a:schemeClr val="bg1"/>
                </a:solidFill>
                <a:latin typeface="Arial"/>
                <a:ea typeface="黑体"/>
              </a:rPr>
              <a:t>&lt;=10000</a:t>
            </a:r>
          </a:p>
        </p:txBody>
      </p:sp>
      <p:sp>
        <p:nvSpPr>
          <p:cNvPr id="644114" name="Rectangle 18"/>
          <p:cNvSpPr>
            <a:spLocks noChangeArrowheads="1"/>
          </p:cNvSpPr>
          <p:nvPr/>
        </p:nvSpPr>
        <p:spPr bwMode="auto">
          <a:xfrm>
            <a:off x="825502" y="1268413"/>
            <a:ext cx="4032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zh-CN" altLang="en-US" sz="2800" b="1" dirty="0">
                <a:latin typeface="+mn-lt"/>
                <a:ea typeface="+mn-ea"/>
              </a:rPr>
              <a:t>没有使用循环结构</a:t>
            </a:r>
          </a:p>
        </p:txBody>
      </p:sp>
      <p:sp>
        <p:nvSpPr>
          <p:cNvPr id="644115" name="Rectangle 19"/>
          <p:cNvSpPr>
            <a:spLocks noChangeArrowheads="1"/>
          </p:cNvSpPr>
          <p:nvPr/>
        </p:nvSpPr>
        <p:spPr bwMode="auto">
          <a:xfrm>
            <a:off x="4643438" y="1279516"/>
            <a:ext cx="4032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80000"/>
              <a:buBlip>
                <a:blip r:embed="rId3"/>
              </a:buBlip>
            </a:pPr>
            <a:r>
              <a:rPr lang="zh-CN" altLang="en-US" sz="2800" b="1" dirty="0">
                <a:latin typeface="+mn-lt"/>
                <a:ea typeface="+mn-ea"/>
              </a:rPr>
              <a:t>使用</a:t>
            </a:r>
            <a:r>
              <a:rPr lang="en-US" altLang="zh-CN" sz="2800" b="1" dirty="0">
                <a:latin typeface="+mn-lt"/>
                <a:ea typeface="+mn-ea"/>
              </a:rPr>
              <a:t>while</a:t>
            </a:r>
            <a:r>
              <a:rPr lang="zh-CN" altLang="en-US" sz="2800" b="1" dirty="0">
                <a:latin typeface="+mn-lt"/>
                <a:ea typeface="+mn-ea"/>
              </a:rPr>
              <a:t>循环</a:t>
            </a: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1285851" y="80963"/>
            <a:ext cx="7678761" cy="900112"/>
          </a:xfrm>
        </p:spPr>
        <p:txBody>
          <a:bodyPr/>
          <a:lstStyle/>
          <a:p>
            <a:r>
              <a:rPr lang="zh-CN" altLang="en-US" dirty="0" smtClean="0"/>
              <a:t>为什么需要循环</a:t>
            </a:r>
            <a:r>
              <a:rPr lang="en-US" altLang="zh-CN" dirty="0" smtClean="0"/>
              <a:t>2-2</a:t>
            </a:r>
            <a:endParaRPr lang="zh-CN" altLang="en-US" dirty="0"/>
          </a:p>
        </p:txBody>
      </p:sp>
      <p:pic>
        <p:nvPicPr>
          <p:cNvPr id="15" name="图片 14" descr="10000遍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8" y="3857628"/>
            <a:ext cx="2804809" cy="2645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100" grpId="0" animBg="1"/>
      <p:bldP spid="644101" grpId="0" animBg="1"/>
      <p:bldP spid="644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什么是循环</a:t>
            </a:r>
            <a:endParaRPr lang="zh-CN" altLang="en-US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/>
          <a:p>
            <a:r>
              <a:rPr lang="zh-CN" altLang="en-US" dirty="0"/>
              <a:t>生活中的循环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循环结构的特点   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09732" y="2219325"/>
            <a:ext cx="1589088" cy="1806575"/>
            <a:chOff x="650" y="1389"/>
            <a:chExt cx="1001" cy="1138"/>
          </a:xfrm>
        </p:grpSpPr>
        <p:pic>
          <p:nvPicPr>
            <p:cNvPr id="645125" name="Picture 5" descr="MMj02889110000[1]"/>
            <p:cNvPicPr>
              <a:picLocks noChangeAspect="1" noChangeArrowheads="1" noCrop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03" y="1389"/>
              <a:ext cx="864" cy="864"/>
            </a:xfrm>
            <a:prstGeom prst="rect">
              <a:avLst/>
            </a:prstGeom>
            <a:noFill/>
          </p:spPr>
        </p:pic>
        <p:sp>
          <p:nvSpPr>
            <p:cNvPr id="645126" name="Rectangle 6"/>
            <p:cNvSpPr>
              <a:spLocks noChangeArrowheads="1"/>
            </p:cNvSpPr>
            <p:nvPr/>
          </p:nvSpPr>
          <p:spPr bwMode="auto">
            <a:xfrm>
              <a:off x="650" y="2296"/>
              <a:ext cx="1001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ea typeface="黑体" pitchFamily="2" charset="-122"/>
                </a:rPr>
                <a:t>打印</a:t>
              </a:r>
              <a:r>
                <a:rPr lang="en-US" altLang="zh-CN" b="1" dirty="0">
                  <a:ea typeface="黑体" pitchFamily="2" charset="-122"/>
                </a:rPr>
                <a:t>50</a:t>
              </a:r>
              <a:r>
                <a:rPr lang="zh-CN" altLang="en-US" b="1" dirty="0">
                  <a:ea typeface="黑体" pitchFamily="2" charset="-122"/>
                </a:rPr>
                <a:t>份试卷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470295" y="2282825"/>
            <a:ext cx="1655762" cy="1735138"/>
            <a:chOff x="1973" y="1434"/>
            <a:chExt cx="1043" cy="1093"/>
          </a:xfrm>
        </p:grpSpPr>
        <p:pic>
          <p:nvPicPr>
            <p:cNvPr id="645128" name="Picture 8" descr="pg0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73" y="1434"/>
              <a:ext cx="1043" cy="782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45129" name="Rectangle 9"/>
            <p:cNvSpPr>
              <a:spLocks noChangeArrowheads="1"/>
            </p:cNvSpPr>
            <p:nvPr/>
          </p:nvSpPr>
          <p:spPr bwMode="auto">
            <a:xfrm>
              <a:off x="2017" y="2296"/>
              <a:ext cx="951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ea typeface="黑体" pitchFamily="2" charset="-122"/>
                </a:rPr>
                <a:t>10000</a:t>
              </a:r>
              <a:r>
                <a:rPr lang="zh-CN" altLang="en-US" b="1" dirty="0">
                  <a:ea typeface="黑体" pitchFamily="2" charset="-122"/>
                </a:rPr>
                <a:t>米赛跑</a:t>
              </a:r>
            </a:p>
          </p:txBody>
        </p:sp>
      </p:grpSp>
      <p:sp>
        <p:nvSpPr>
          <p:cNvPr id="645133" name="Text Box 13"/>
          <p:cNvSpPr txBox="1">
            <a:spLocks noChangeArrowheads="1"/>
          </p:cNvSpPr>
          <p:nvPr/>
        </p:nvSpPr>
        <p:spPr bwMode="auto">
          <a:xfrm>
            <a:off x="468313" y="4327525"/>
            <a:ext cx="6624637" cy="541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Blip>
                <a:blip r:embed="rId5"/>
              </a:buBlip>
            </a:pPr>
            <a:endParaRPr lang="zh-CN" altLang="en-US" sz="2400" b="1">
              <a:ea typeface="黑体" pitchFamily="2" charset="-122"/>
            </a:endParaRP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124075" y="5084763"/>
            <a:ext cx="5184775" cy="1296987"/>
            <a:chOff x="1338" y="3203"/>
            <a:chExt cx="3266" cy="817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1338" y="3203"/>
              <a:ext cx="3266" cy="817"/>
              <a:chOff x="1338" y="3203"/>
              <a:chExt cx="3266" cy="817"/>
            </a:xfrm>
          </p:grpSpPr>
          <p:sp>
            <p:nvSpPr>
              <p:cNvPr id="645136" name="AutoShape 16"/>
              <p:cNvSpPr>
                <a:spLocks noChangeArrowheads="1"/>
              </p:cNvSpPr>
              <p:nvPr/>
            </p:nvSpPr>
            <p:spPr bwMode="auto">
              <a:xfrm>
                <a:off x="1338" y="3203"/>
                <a:ext cx="3266" cy="817"/>
              </a:xfrm>
              <a:prstGeom prst="roundRect">
                <a:avLst>
                  <a:gd name="adj" fmla="val 0"/>
                </a:avLst>
              </a:prstGeom>
              <a:solidFill>
                <a:srgbClr val="E4FCE4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  <a:effectLst>
                <a:outerShdw blurRad="508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/>
              <a:p>
                <a:pPr algn="l" eaLnBrk="0" hangingPunct="0">
                  <a:lnSpc>
                    <a:spcPct val="150000"/>
                  </a:lnSpc>
                  <a:buClr>
                    <a:srgbClr val="233DA9"/>
                  </a:buClr>
                  <a:buSzPct val="80000"/>
                  <a:defRPr/>
                </a:pPr>
                <a:r>
                  <a:rPr lang="zh-CN" altLang="en-US" b="1" dirty="0"/>
                  <a:t>循环结构 </a:t>
                </a:r>
              </a:p>
            </p:txBody>
          </p:sp>
          <p:sp>
            <p:nvSpPr>
              <p:cNvPr id="645137" name="AutoShape 17"/>
              <p:cNvSpPr>
                <a:spLocks noChangeArrowheads="1"/>
              </p:cNvSpPr>
              <p:nvPr/>
            </p:nvSpPr>
            <p:spPr bwMode="auto">
              <a:xfrm>
                <a:off x="2250" y="3285"/>
                <a:ext cx="1615" cy="256"/>
              </a:xfrm>
              <a:prstGeom prst="roundRect">
                <a:avLst>
                  <a:gd name="adj" fmla="val 0"/>
                </a:avLst>
              </a:prstGeom>
              <a:solidFill>
                <a:srgbClr val="E4FCE4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  <a:effectLst>
                <a:outerShdw blurRad="508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l" eaLnBrk="0" hangingPunct="0">
                  <a:lnSpc>
                    <a:spcPct val="150000"/>
                  </a:lnSpc>
                  <a:buClr>
                    <a:srgbClr val="233DA9"/>
                  </a:buClr>
                  <a:buSzPct val="80000"/>
                  <a:buFont typeface="Wingdings" pitchFamily="2" charset="2"/>
                  <a:buNone/>
                  <a:defRPr/>
                </a:pPr>
                <a:r>
                  <a:rPr lang="zh-CN" altLang="en-US" b="1" dirty="0"/>
                  <a:t>循环条件</a:t>
                </a:r>
              </a:p>
            </p:txBody>
          </p:sp>
        </p:grpSp>
        <p:sp>
          <p:nvSpPr>
            <p:cNvPr id="645138" name="AutoShape 18"/>
            <p:cNvSpPr>
              <a:spLocks noChangeArrowheads="1"/>
            </p:cNvSpPr>
            <p:nvPr/>
          </p:nvSpPr>
          <p:spPr bwMode="auto">
            <a:xfrm>
              <a:off x="2250" y="3690"/>
              <a:ext cx="1614" cy="256"/>
            </a:xfrm>
            <a:prstGeom prst="roundRect">
              <a:avLst>
                <a:gd name="adj" fmla="val 0"/>
              </a:avLst>
            </a:prstGeom>
            <a:solidFill>
              <a:srgbClr val="E4FCE4"/>
            </a:solidFill>
            <a:ln w="19050" algn="ctr">
              <a:solidFill>
                <a:srgbClr val="00B0F0"/>
              </a:solidFill>
              <a:round/>
              <a:headEnd/>
              <a:tailEnd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l" eaLnBrk="0" hangingPunct="0">
                <a:lnSpc>
                  <a:spcPct val="150000"/>
                </a:lnSpc>
                <a:buClr>
                  <a:srgbClr val="233DA9"/>
                </a:buClr>
                <a:buSzPct val="80000"/>
                <a:buFont typeface="Wingdings" pitchFamily="2" charset="2"/>
                <a:buNone/>
                <a:defRPr/>
              </a:pPr>
              <a:r>
                <a:rPr lang="zh-CN" altLang="en-US" b="1" dirty="0"/>
                <a:t>循环操作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556270" y="2205038"/>
            <a:ext cx="1873250" cy="1809750"/>
            <a:chOff x="3015" y="1389"/>
            <a:chExt cx="1180" cy="1140"/>
          </a:xfrm>
        </p:grpSpPr>
        <p:sp>
          <p:nvSpPr>
            <p:cNvPr id="645140" name="Rectangle 20"/>
            <p:cNvSpPr>
              <a:spLocks noChangeArrowheads="1"/>
            </p:cNvSpPr>
            <p:nvPr/>
          </p:nvSpPr>
          <p:spPr bwMode="auto">
            <a:xfrm>
              <a:off x="3059" y="2296"/>
              <a:ext cx="107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latin typeface="黑体" pitchFamily="2" charset="-122"/>
                </a:rPr>
                <a:t>做</a:t>
              </a:r>
              <a:r>
                <a:rPr lang="en-US" altLang="zh-CN" b="1" dirty="0" smtClean="0">
                  <a:latin typeface="黑体" pitchFamily="2" charset="-122"/>
                </a:rPr>
                <a:t>100</a:t>
              </a:r>
              <a:r>
                <a:rPr lang="zh-CN" altLang="en-US" b="1" dirty="0" smtClean="0">
                  <a:latin typeface="黑体" pitchFamily="2" charset="-122"/>
                </a:rPr>
                <a:t>道编程题</a:t>
              </a:r>
              <a:endParaRPr lang="zh-CN" altLang="en-US" b="1" dirty="0">
                <a:latin typeface="黑体" pitchFamily="2" charset="-122"/>
                <a:ea typeface="黑体" pitchFamily="2" charset="-122"/>
              </a:endParaRPr>
            </a:p>
          </p:txBody>
        </p:sp>
        <p:pic>
          <p:nvPicPr>
            <p:cNvPr id="645141" name="Picture 21" descr="StudyingComputer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15" y="1389"/>
              <a:ext cx="1180" cy="846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循环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特点：先判断，再执行</a:t>
            </a:r>
          </a:p>
        </p:txBody>
      </p:sp>
      <p:sp>
        <p:nvSpPr>
          <p:cNvPr id="647172" name="AutoShape 4"/>
          <p:cNvSpPr>
            <a:spLocks noChangeArrowheads="1"/>
          </p:cNvSpPr>
          <p:nvPr/>
        </p:nvSpPr>
        <p:spPr bwMode="auto">
          <a:xfrm>
            <a:off x="285720" y="1827212"/>
            <a:ext cx="3417887" cy="189282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rgbClr val="0000FF"/>
                </a:solidFill>
              </a:rPr>
              <a:t>while</a:t>
            </a:r>
            <a:r>
              <a:rPr lang="en-US" altLang="zh-CN" b="1" dirty="0" smtClean="0"/>
              <a:t> ( </a:t>
            </a:r>
            <a:r>
              <a:rPr lang="zh-CN" altLang="en-US" b="1" dirty="0" smtClean="0">
                <a:solidFill>
                  <a:srgbClr val="FF0000"/>
                </a:solidFill>
              </a:rPr>
              <a:t>循环条件 </a:t>
            </a:r>
            <a:r>
              <a:rPr lang="en-US" altLang="zh-CN" b="1" dirty="0" smtClean="0"/>
              <a:t>) {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	    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       </a:t>
            </a:r>
            <a:r>
              <a:rPr lang="zh-CN" altLang="en-US" b="1" dirty="0" smtClean="0">
                <a:solidFill>
                  <a:srgbClr val="FF0000"/>
                </a:solidFill>
              </a:rPr>
              <a:t>循环操作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zh-CN" altLang="en-US" b="1" dirty="0" smtClean="0"/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}</a:t>
            </a:r>
            <a:endParaRPr lang="zh-CN" altLang="en-US" b="1" dirty="0"/>
          </a:p>
        </p:txBody>
      </p:sp>
      <p:sp>
        <p:nvSpPr>
          <p:cNvPr id="647173" name="AutoShape 5"/>
          <p:cNvSpPr>
            <a:spLocks noChangeArrowheads="1"/>
          </p:cNvSpPr>
          <p:nvPr/>
        </p:nvSpPr>
        <p:spPr bwMode="auto">
          <a:xfrm>
            <a:off x="1762152" y="1091551"/>
            <a:ext cx="4600940" cy="408623"/>
          </a:xfrm>
          <a:prstGeom prst="wedgeRoundRectCallout">
            <a:avLst>
              <a:gd name="adj1" fmla="val -19979"/>
              <a:gd name="adj2" fmla="val 5127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符合条件，循环继续执行；否则，循环退出</a:t>
            </a:r>
          </a:p>
        </p:txBody>
      </p:sp>
      <p:sp>
        <p:nvSpPr>
          <p:cNvPr id="647174" name="AutoShape 6"/>
          <p:cNvSpPr>
            <a:spLocks noChangeArrowheads="1"/>
          </p:cNvSpPr>
          <p:nvPr/>
        </p:nvSpPr>
        <p:spPr bwMode="auto">
          <a:xfrm>
            <a:off x="831798" y="3428291"/>
            <a:ext cx="2767969" cy="408623"/>
          </a:xfrm>
          <a:prstGeom prst="wedgeRoundRectCallout">
            <a:avLst>
              <a:gd name="adj1" fmla="val -21065"/>
              <a:gd name="adj2" fmla="val -50497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循环中被重复执行的操作</a:t>
            </a:r>
          </a:p>
        </p:txBody>
      </p:sp>
      <p:sp>
        <p:nvSpPr>
          <p:cNvPr id="647175" name="AutoShape 7"/>
          <p:cNvSpPr>
            <a:spLocks noChangeArrowheads="1"/>
          </p:cNvSpPr>
          <p:nvPr/>
        </p:nvSpPr>
        <p:spPr bwMode="auto">
          <a:xfrm>
            <a:off x="4186210" y="1841500"/>
            <a:ext cx="4457756" cy="225292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 smtClean="0"/>
              <a:t>int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i</a:t>
            </a:r>
            <a:r>
              <a:rPr lang="en-US" altLang="zh-CN" b="1" dirty="0" smtClean="0"/>
              <a:t> = 1;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>
                <a:solidFill>
                  <a:srgbClr val="0000FF"/>
                </a:solidFill>
              </a:rPr>
              <a:t>while</a:t>
            </a:r>
            <a:r>
              <a:rPr lang="en-US" altLang="zh-CN" b="1" dirty="0" smtClean="0"/>
              <a:t> (  </a:t>
            </a:r>
            <a:r>
              <a:rPr lang="en-US" altLang="zh-CN" b="1" dirty="0" err="1" smtClean="0"/>
              <a:t>i</a:t>
            </a:r>
            <a:r>
              <a:rPr lang="en-US" altLang="zh-CN" b="1" dirty="0" smtClean="0"/>
              <a:t>  &lt;= 100  ) {	       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      </a:t>
            </a:r>
            <a:r>
              <a:rPr lang="en-US" altLang="zh-CN" b="1" dirty="0" err="1" smtClean="0"/>
              <a:t>System.out.println</a:t>
            </a:r>
            <a:r>
              <a:rPr lang="en-US" altLang="zh-CN" b="1" dirty="0" smtClean="0"/>
              <a:t>("</a:t>
            </a:r>
            <a:r>
              <a:rPr lang="zh-CN" altLang="en-US" b="1" dirty="0" smtClean="0"/>
              <a:t>第</a:t>
            </a:r>
            <a:r>
              <a:rPr lang="en-US" altLang="zh-CN" b="1" dirty="0" smtClean="0"/>
              <a:t>" +</a:t>
            </a:r>
            <a:r>
              <a:rPr lang="en-US" altLang="zh-CN" b="1" dirty="0" err="1" smtClean="0"/>
              <a:t>i</a:t>
            </a:r>
            <a:r>
              <a:rPr lang="en-US" altLang="zh-CN" b="1" dirty="0" smtClean="0"/>
              <a:t>+ "</a:t>
            </a:r>
            <a:r>
              <a:rPr lang="zh-CN" altLang="en-US" b="1" dirty="0" smtClean="0"/>
              <a:t>遍写：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 smtClean="0"/>
              <a:t>                 好好学习，天天向上！</a:t>
            </a:r>
            <a:r>
              <a:rPr lang="en-US" altLang="zh-CN" b="1" dirty="0" smtClean="0"/>
              <a:t>");	    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       </a:t>
            </a:r>
            <a:r>
              <a:rPr lang="en-US" altLang="zh-CN" b="1" dirty="0" err="1" smtClean="0"/>
              <a:t>i</a:t>
            </a:r>
            <a:r>
              <a:rPr lang="en-US" altLang="zh-CN" b="1" dirty="0" smtClean="0"/>
              <a:t> ++;</a:t>
            </a:r>
          </a:p>
          <a:p>
            <a:pPr marL="223838" indent="-223838" algn="l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smtClean="0"/>
              <a:t>}</a:t>
            </a:r>
            <a:endParaRPr lang="en-US" altLang="zh-CN" b="1" dirty="0"/>
          </a:p>
        </p:txBody>
      </p:sp>
      <p:sp>
        <p:nvSpPr>
          <p:cNvPr id="647176" name="Rectangle 8"/>
          <p:cNvSpPr>
            <a:spLocks noChangeArrowheads="1"/>
          </p:cNvSpPr>
          <p:nvPr/>
        </p:nvSpPr>
        <p:spPr bwMode="auto">
          <a:xfrm>
            <a:off x="5046640" y="2285992"/>
            <a:ext cx="1079500" cy="309562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47177" name="Rectangle 9"/>
          <p:cNvSpPr>
            <a:spLocks noChangeArrowheads="1"/>
          </p:cNvSpPr>
          <p:nvPr/>
        </p:nvSpPr>
        <p:spPr bwMode="auto">
          <a:xfrm>
            <a:off x="4618012" y="2643182"/>
            <a:ext cx="3954516" cy="642942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647178" name="AutoShape 10"/>
          <p:cNvSpPr>
            <a:spLocks noChangeArrowheads="1"/>
          </p:cNvSpPr>
          <p:nvPr/>
        </p:nvSpPr>
        <p:spPr bwMode="auto">
          <a:xfrm>
            <a:off x="500034" y="6000768"/>
            <a:ext cx="4984750" cy="4064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>
              <a:defRPr/>
            </a:pPr>
            <a:r>
              <a:rPr lang="zh-CN" altLang="en-US" sz="2000" b="1" dirty="0" smtClean="0"/>
              <a:t>编码规范：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缩进、换行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857884" y="4195785"/>
            <a:ext cx="2552700" cy="2376487"/>
            <a:chOff x="3379" y="2523"/>
            <a:chExt cx="1608" cy="1497"/>
          </a:xfrm>
        </p:grpSpPr>
        <p:sp>
          <p:nvSpPr>
            <p:cNvPr id="647180" name="AutoShape 12"/>
            <p:cNvSpPr>
              <a:spLocks noChangeArrowheads="1"/>
            </p:cNvSpPr>
            <p:nvPr/>
          </p:nvSpPr>
          <p:spPr bwMode="auto">
            <a:xfrm>
              <a:off x="3515" y="3430"/>
              <a:ext cx="1225" cy="236"/>
            </a:xfrm>
            <a:prstGeom prst="flowChartProcess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2000" b="1">
                  <a:latin typeface="黑体" pitchFamily="2" charset="-122"/>
                  <a:ea typeface="黑体" pitchFamily="2" charset="-122"/>
                </a:rPr>
                <a:t>循环操作 </a:t>
              </a:r>
            </a:p>
          </p:txBody>
        </p:sp>
        <p:sp>
          <p:nvSpPr>
            <p:cNvPr id="647181" name="AutoShape 13"/>
            <p:cNvSpPr>
              <a:spLocks noChangeArrowheads="1"/>
            </p:cNvSpPr>
            <p:nvPr/>
          </p:nvSpPr>
          <p:spPr bwMode="auto">
            <a:xfrm>
              <a:off x="3470" y="2812"/>
              <a:ext cx="1270" cy="394"/>
            </a:xfrm>
            <a:prstGeom prst="flowChartDecisi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2000" b="1" dirty="0">
                  <a:latin typeface="黑体" pitchFamily="2" charset="-122"/>
                  <a:ea typeface="黑体" pitchFamily="2" charset="-122"/>
                </a:rPr>
                <a:t>循环条件 </a:t>
              </a:r>
            </a:p>
          </p:txBody>
        </p:sp>
        <p:sp>
          <p:nvSpPr>
            <p:cNvPr id="647182" name="Line 14"/>
            <p:cNvSpPr>
              <a:spLocks noChangeShapeType="1"/>
            </p:cNvSpPr>
            <p:nvPr/>
          </p:nvSpPr>
          <p:spPr bwMode="auto">
            <a:xfrm flipH="1">
              <a:off x="4115" y="3206"/>
              <a:ext cx="0" cy="2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83" name="Line 15"/>
            <p:cNvSpPr>
              <a:spLocks noChangeShapeType="1"/>
            </p:cNvSpPr>
            <p:nvPr/>
          </p:nvSpPr>
          <p:spPr bwMode="auto">
            <a:xfrm flipH="1">
              <a:off x="3379" y="3784"/>
              <a:ext cx="736" cy="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84" name="Line 16"/>
            <p:cNvSpPr>
              <a:spLocks noChangeShapeType="1"/>
            </p:cNvSpPr>
            <p:nvPr/>
          </p:nvSpPr>
          <p:spPr bwMode="auto">
            <a:xfrm flipV="1">
              <a:off x="3379" y="2750"/>
              <a:ext cx="0" cy="10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85" name="Line 17"/>
            <p:cNvSpPr>
              <a:spLocks noChangeShapeType="1"/>
            </p:cNvSpPr>
            <p:nvPr/>
          </p:nvSpPr>
          <p:spPr bwMode="auto">
            <a:xfrm flipV="1">
              <a:off x="3379" y="2733"/>
              <a:ext cx="736" cy="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86" name="Line 18"/>
            <p:cNvSpPr>
              <a:spLocks noChangeShapeType="1"/>
            </p:cNvSpPr>
            <p:nvPr/>
          </p:nvSpPr>
          <p:spPr bwMode="auto">
            <a:xfrm>
              <a:off x="4115" y="2523"/>
              <a:ext cx="0" cy="2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87" name="Line 19"/>
            <p:cNvSpPr>
              <a:spLocks noChangeShapeType="1"/>
            </p:cNvSpPr>
            <p:nvPr/>
          </p:nvSpPr>
          <p:spPr bwMode="auto">
            <a:xfrm>
              <a:off x="4115" y="3679"/>
              <a:ext cx="0" cy="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88" name="Line 20"/>
            <p:cNvSpPr>
              <a:spLocks noChangeShapeType="1"/>
            </p:cNvSpPr>
            <p:nvPr/>
          </p:nvSpPr>
          <p:spPr bwMode="auto">
            <a:xfrm flipH="1" flipV="1">
              <a:off x="4740" y="3022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89" name="Line 21"/>
            <p:cNvSpPr>
              <a:spLocks noChangeShapeType="1"/>
            </p:cNvSpPr>
            <p:nvPr/>
          </p:nvSpPr>
          <p:spPr bwMode="auto">
            <a:xfrm>
              <a:off x="4921" y="3022"/>
              <a:ext cx="0" cy="8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90" name="Line 22"/>
            <p:cNvSpPr>
              <a:spLocks noChangeShapeType="1"/>
            </p:cNvSpPr>
            <p:nvPr/>
          </p:nvSpPr>
          <p:spPr bwMode="auto">
            <a:xfrm flipH="1">
              <a:off x="4115" y="3915"/>
              <a:ext cx="80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91" name="Line 23"/>
            <p:cNvSpPr>
              <a:spLocks noChangeShapeType="1"/>
            </p:cNvSpPr>
            <p:nvPr/>
          </p:nvSpPr>
          <p:spPr bwMode="auto">
            <a:xfrm>
              <a:off x="4115" y="3915"/>
              <a:ext cx="0" cy="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192" name="Rectangle 24"/>
            <p:cNvSpPr>
              <a:spLocks noChangeArrowheads="1"/>
            </p:cNvSpPr>
            <p:nvPr/>
          </p:nvSpPr>
          <p:spPr bwMode="auto">
            <a:xfrm>
              <a:off x="4129" y="3146"/>
              <a:ext cx="27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latin typeface="黑体" pitchFamily="2" charset="-122"/>
                  <a:ea typeface="黑体" pitchFamily="2" charset="-122"/>
                </a:rPr>
                <a:t>真</a:t>
              </a:r>
            </a:p>
          </p:txBody>
        </p:sp>
        <p:sp>
          <p:nvSpPr>
            <p:cNvPr id="647193" name="Rectangle 25"/>
            <p:cNvSpPr>
              <a:spLocks noChangeArrowheads="1"/>
            </p:cNvSpPr>
            <p:nvPr/>
          </p:nvSpPr>
          <p:spPr bwMode="auto">
            <a:xfrm>
              <a:off x="4711" y="2783"/>
              <a:ext cx="27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latin typeface="黑体" pitchFamily="2" charset="-122"/>
                  <a:ea typeface="黑体" pitchFamily="2" charset="-122"/>
                </a:rPr>
                <a:t>假</a:t>
              </a:r>
            </a:p>
          </p:txBody>
        </p:sp>
      </p:grpSp>
      <p:grpSp>
        <p:nvGrpSpPr>
          <p:cNvPr id="3" name="组合 29"/>
          <p:cNvGrpSpPr/>
          <p:nvPr/>
        </p:nvGrpSpPr>
        <p:grpSpPr>
          <a:xfrm>
            <a:off x="142844" y="872998"/>
            <a:ext cx="1000132" cy="400110"/>
            <a:chOff x="1000100" y="1801286"/>
            <a:chExt cx="1000132" cy="400110"/>
          </a:xfrm>
        </p:grpSpPr>
        <p:pic>
          <p:nvPicPr>
            <p:cNvPr id="31" name="Picture 3" descr="E:\设计支持\模板设计\YF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1806293"/>
              <a:ext cx="422603" cy="390096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99399" y="1801286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语法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3" name="Line 15"/>
          <p:cNvSpPr>
            <a:spLocks noChangeShapeType="1"/>
          </p:cNvSpPr>
          <p:nvPr/>
        </p:nvSpPr>
        <p:spPr bwMode="auto">
          <a:xfrm>
            <a:off x="1903368" y="3000372"/>
            <a:ext cx="428628" cy="42862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4" name="Line 15"/>
          <p:cNvSpPr>
            <a:spLocks noChangeShapeType="1"/>
          </p:cNvSpPr>
          <p:nvPr/>
        </p:nvSpPr>
        <p:spPr bwMode="auto">
          <a:xfrm flipV="1">
            <a:off x="1974806" y="1571612"/>
            <a:ext cx="500066" cy="35719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4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4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2" grpId="0" animBg="1"/>
      <p:bldP spid="647173" grpId="0" animBg="1"/>
      <p:bldP spid="647174" grpId="0" animBg="1"/>
      <p:bldP spid="647176" grpId="0" animBg="1"/>
      <p:bldP spid="647177" grpId="0" animBg="1"/>
      <p:bldP spid="647178" grpId="0" animBg="1"/>
    </p:bldLst>
  </p:timing>
</p:sld>
</file>

<file path=ppt/theme/theme1.xml><?xml version="1.0" encoding="utf-8"?>
<a:theme xmlns:a="http://schemas.openxmlformats.org/drawingml/2006/main" name="1_PBDEVA课程PPT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CCFFFF"/>
            </a:gs>
            <a:gs pos="100000">
              <a:schemeClr val="bg1"/>
            </a:gs>
          </a:gsLst>
          <a:lin ang="5400000" scaled="1"/>
        </a:gradFill>
        <a:ln w="12700">
          <a:solidFill>
            <a:srgbClr val="008080"/>
          </a:solidFill>
          <a:round/>
          <a:headEnd/>
          <a:tailEnd/>
        </a:ln>
      </a:spPr>
      <a:bodyPr wrap="square">
        <a:spAutoFit/>
      </a:bodyPr>
      <a:lstStyle>
        <a:defPPr>
          <a:defRPr b="1" dirty="0" smtClean="0">
            <a:solidFill>
              <a:srgbClr val="0000FF"/>
            </a:solidFill>
            <a:ea typeface="黑体" pitchFamily="49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主题2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4653</TotalTime>
  <Words>1566</Words>
  <Application>Microsoft PowerPoint</Application>
  <PresentationFormat>全屏显示(4:3)</PresentationFormat>
  <Paragraphs>412</Paragraphs>
  <Slides>34</Slides>
  <Notes>22</Notes>
  <HiddenSlides>1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7" baseType="lpstr">
      <vt:lpstr>1_PBDEVA课程PPT模板</vt:lpstr>
      <vt:lpstr>主题2</vt:lpstr>
      <vt:lpstr>Picture</vt:lpstr>
      <vt:lpstr>第四章</vt:lpstr>
      <vt:lpstr>回顾与作业点评</vt:lpstr>
      <vt:lpstr>预习检查</vt:lpstr>
      <vt:lpstr>本章任务</vt:lpstr>
      <vt:lpstr>本章目标</vt:lpstr>
      <vt:lpstr>为什么需要循环2-1</vt:lpstr>
      <vt:lpstr>为什么需要循环2-2</vt:lpstr>
      <vt:lpstr>什么是循环</vt:lpstr>
      <vt:lpstr>什么是while循环</vt:lpstr>
      <vt:lpstr>使用while循环4-1</vt:lpstr>
      <vt:lpstr>使用while循环4-2</vt:lpstr>
      <vt:lpstr>使用while循环4-3</vt:lpstr>
      <vt:lpstr>使用while循环4-4</vt:lpstr>
      <vt:lpstr>小结</vt:lpstr>
      <vt:lpstr>为什么需要程序调试</vt:lpstr>
      <vt:lpstr>什么是程序调试</vt:lpstr>
      <vt:lpstr>如何进行程序调试5-1</vt:lpstr>
      <vt:lpstr>如何进行程序调试5-2</vt:lpstr>
      <vt:lpstr>如何进行程序调试5-3</vt:lpstr>
      <vt:lpstr>如何进行程序调试5-4</vt:lpstr>
      <vt:lpstr>如何进行程序调试5-5</vt:lpstr>
      <vt:lpstr>小结</vt:lpstr>
      <vt:lpstr>学员操作——计算100以内的偶数之和2-1</vt:lpstr>
      <vt:lpstr>学员操作——计算100以内的偶数之和2-2</vt:lpstr>
      <vt:lpstr>学员操作——查询商品价格2-1</vt:lpstr>
      <vt:lpstr>学员操作——查询商品价格2-2</vt:lpstr>
      <vt:lpstr>学员操作——升级购物结算 </vt:lpstr>
      <vt:lpstr>为什么需要do-while循环</vt:lpstr>
      <vt:lpstr>什么是do-while循环</vt:lpstr>
      <vt:lpstr>使用do-while循环</vt:lpstr>
      <vt:lpstr>比较while和do-while</vt:lpstr>
      <vt:lpstr>学员操作——升级菜单切换 </vt:lpstr>
      <vt:lpstr>幻灯片 33</vt:lpstr>
      <vt:lpstr>作业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wxj</cp:lastModifiedBy>
  <cp:revision>782</cp:revision>
  <dcterms:created xsi:type="dcterms:W3CDTF">2006-03-08T06:55:38Z</dcterms:created>
  <dcterms:modified xsi:type="dcterms:W3CDTF">2020-07-20T03:21:04Z</dcterms:modified>
</cp:coreProperties>
</file>